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3" r:id="rId4"/>
  </p:sldMasterIdLst>
  <p:notesMasterIdLst>
    <p:notesMasterId r:id="rId31"/>
  </p:notesMasterIdLst>
  <p:handoutMasterIdLst>
    <p:handoutMasterId r:id="rId32"/>
  </p:handoutMasterIdLst>
  <p:sldIdLst>
    <p:sldId id="256" r:id="rId5"/>
    <p:sldId id="272" r:id="rId6"/>
    <p:sldId id="263" r:id="rId7"/>
    <p:sldId id="346" r:id="rId8"/>
    <p:sldId id="283" r:id="rId9"/>
    <p:sldId id="330" r:id="rId10"/>
    <p:sldId id="331" r:id="rId11"/>
    <p:sldId id="332" r:id="rId12"/>
    <p:sldId id="334" r:id="rId13"/>
    <p:sldId id="350" r:id="rId14"/>
    <p:sldId id="351" r:id="rId15"/>
    <p:sldId id="335" r:id="rId16"/>
    <p:sldId id="336" r:id="rId17"/>
    <p:sldId id="342" r:id="rId18"/>
    <p:sldId id="347" r:id="rId19"/>
    <p:sldId id="348" r:id="rId20"/>
    <p:sldId id="337" r:id="rId21"/>
    <p:sldId id="338" r:id="rId22"/>
    <p:sldId id="339" r:id="rId23"/>
    <p:sldId id="340" r:id="rId24"/>
    <p:sldId id="341" r:id="rId25"/>
    <p:sldId id="343" r:id="rId26"/>
    <p:sldId id="344" r:id="rId27"/>
    <p:sldId id="349" r:id="rId28"/>
    <p:sldId id="345" r:id="rId29"/>
    <p:sldId id="282" r:id="rId30"/>
  </p:sldIdLst>
  <p:sldSz cx="9144000" cy="6858000" type="screen4x3"/>
  <p:notesSz cx="6669088" cy="9753600"/>
  <p:defaultTextStyle>
    <a:defPPr>
      <a:defRPr lang="el-GR"/>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73">
          <p15:clr>
            <a:srgbClr val="A4A3A4"/>
          </p15:clr>
        </p15:guide>
        <p15:guide id="2" pos="210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77777"/>
    <a:srgbClr val="CAD3A9"/>
    <a:srgbClr val="C0CB99"/>
    <a:srgbClr val="B4C185"/>
    <a:srgbClr val="B9D0FD"/>
    <a:srgbClr val="E39DB6"/>
    <a:srgbClr val="F4B474"/>
    <a:srgbClr val="9999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Μεσαίο στυλ 2 - Έμφαση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Μεσαίο στυλ 2 - Έμφαση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68996" autoAdjust="0"/>
  </p:normalViewPr>
  <p:slideViewPr>
    <p:cSldViewPr>
      <p:cViewPr varScale="1">
        <p:scale>
          <a:sx n="77" d="100"/>
          <a:sy n="77" d="100"/>
        </p:scale>
        <p:origin x="2628" y="84"/>
      </p:cViewPr>
      <p:guideLst>
        <p:guide orient="horz" pos="2160"/>
        <p:guide pos="2880"/>
      </p:guideLst>
    </p:cSldViewPr>
  </p:slideViewPr>
  <p:outlineViewPr>
    <p:cViewPr>
      <p:scale>
        <a:sx n="33" d="100"/>
        <a:sy n="33" d="100"/>
      </p:scale>
      <p:origin x="0" y="10512"/>
    </p:cViewPr>
  </p:outlineViewPr>
  <p:notesTextViewPr>
    <p:cViewPr>
      <p:scale>
        <a:sx n="100" d="100"/>
        <a:sy n="100" d="100"/>
      </p:scale>
      <p:origin x="0" y="0"/>
    </p:cViewPr>
  </p:notesTextViewPr>
  <p:sorterViewPr>
    <p:cViewPr>
      <p:scale>
        <a:sx n="66" d="100"/>
        <a:sy n="66" d="100"/>
      </p:scale>
      <p:origin x="0" y="0"/>
    </p:cViewPr>
  </p:sorterViewPr>
  <p:notesViewPr>
    <p:cSldViewPr>
      <p:cViewPr>
        <p:scale>
          <a:sx n="100" d="100"/>
          <a:sy n="100" d="100"/>
        </p:scale>
        <p:origin x="-1866" y="264"/>
      </p:cViewPr>
      <p:guideLst>
        <p:guide orient="horz" pos="3073"/>
        <p:guide pos="210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 Θέση κεφαλίδας"/>
          <p:cNvSpPr>
            <a:spLocks noGrp="1"/>
          </p:cNvSpPr>
          <p:nvPr>
            <p:ph type="hdr" sz="quarter"/>
          </p:nvPr>
        </p:nvSpPr>
        <p:spPr>
          <a:xfrm>
            <a:off x="0" y="0"/>
            <a:ext cx="2889250" cy="487363"/>
          </a:xfrm>
          <a:prstGeom prst="rect">
            <a:avLst/>
          </a:prstGeom>
        </p:spPr>
        <p:txBody>
          <a:bodyPr vert="horz" lIns="91440" tIns="45720" rIns="91440" bIns="45720" rtlCol="0"/>
          <a:lstStyle>
            <a:lvl1pPr algn="l">
              <a:defRPr sz="1200"/>
            </a:lvl1pPr>
          </a:lstStyle>
          <a:p>
            <a:pPr>
              <a:defRPr/>
            </a:pPr>
            <a:endParaRPr lang="el-GR"/>
          </a:p>
        </p:txBody>
      </p:sp>
      <p:sp>
        <p:nvSpPr>
          <p:cNvPr id="3" name="2 - Θέση ημερομηνίας"/>
          <p:cNvSpPr>
            <a:spLocks noGrp="1"/>
          </p:cNvSpPr>
          <p:nvPr>
            <p:ph type="dt" sz="quarter" idx="1"/>
          </p:nvPr>
        </p:nvSpPr>
        <p:spPr>
          <a:xfrm>
            <a:off x="3778250" y="0"/>
            <a:ext cx="2889250" cy="487363"/>
          </a:xfrm>
          <a:prstGeom prst="rect">
            <a:avLst/>
          </a:prstGeom>
        </p:spPr>
        <p:txBody>
          <a:bodyPr vert="horz" lIns="91440" tIns="45720" rIns="91440" bIns="45720" rtlCol="0"/>
          <a:lstStyle>
            <a:lvl1pPr algn="r">
              <a:defRPr sz="1200"/>
            </a:lvl1pPr>
          </a:lstStyle>
          <a:p>
            <a:pPr>
              <a:defRPr/>
            </a:pPr>
            <a:fld id="{F3F358BC-52F8-44BE-B2DB-DBA7334F466B}" type="datetimeFigureOut">
              <a:rPr lang="el-GR"/>
              <a:pPr>
                <a:defRPr/>
              </a:pPr>
              <a:t>5/10/2024</a:t>
            </a:fld>
            <a:endParaRPr lang="el-GR"/>
          </a:p>
        </p:txBody>
      </p:sp>
      <p:sp>
        <p:nvSpPr>
          <p:cNvPr id="4" name="3 - Θέση υποσέλιδου"/>
          <p:cNvSpPr>
            <a:spLocks noGrp="1"/>
          </p:cNvSpPr>
          <p:nvPr>
            <p:ph type="ftr" sz="quarter" idx="2"/>
          </p:nvPr>
        </p:nvSpPr>
        <p:spPr>
          <a:xfrm>
            <a:off x="0" y="9263063"/>
            <a:ext cx="2889250" cy="488950"/>
          </a:xfrm>
          <a:prstGeom prst="rect">
            <a:avLst/>
          </a:prstGeom>
        </p:spPr>
        <p:txBody>
          <a:bodyPr vert="horz" lIns="91440" tIns="45720" rIns="91440" bIns="45720" rtlCol="0" anchor="b"/>
          <a:lstStyle>
            <a:lvl1pPr algn="l">
              <a:defRPr sz="1200"/>
            </a:lvl1pPr>
          </a:lstStyle>
          <a:p>
            <a:pPr>
              <a:defRPr/>
            </a:pPr>
            <a:endParaRPr lang="el-GR"/>
          </a:p>
        </p:txBody>
      </p:sp>
      <p:sp>
        <p:nvSpPr>
          <p:cNvPr id="5" name="4 - Θέση αριθμού διαφάνειας"/>
          <p:cNvSpPr>
            <a:spLocks noGrp="1"/>
          </p:cNvSpPr>
          <p:nvPr>
            <p:ph type="sldNum" sz="quarter" idx="3"/>
          </p:nvPr>
        </p:nvSpPr>
        <p:spPr>
          <a:xfrm>
            <a:off x="3778250" y="9263063"/>
            <a:ext cx="2889250" cy="488950"/>
          </a:xfrm>
          <a:prstGeom prst="rect">
            <a:avLst/>
          </a:prstGeom>
        </p:spPr>
        <p:txBody>
          <a:bodyPr vert="horz" lIns="91440" tIns="45720" rIns="91440" bIns="45720" rtlCol="0" anchor="b"/>
          <a:lstStyle>
            <a:lvl1pPr algn="r">
              <a:defRPr sz="1200"/>
            </a:lvl1pPr>
          </a:lstStyle>
          <a:p>
            <a:pPr>
              <a:defRPr/>
            </a:pPr>
            <a:fld id="{43096E42-5834-4DC4-9681-C1A8272C1353}" type="slidenum">
              <a:rPr lang="el-GR"/>
              <a:pPr>
                <a:defRPr/>
              </a:pPr>
              <a:t>‹#›</a:t>
            </a:fld>
            <a:endParaRPr lang="el-G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70.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461" name="Rectangle 5"/>
          <p:cNvSpPr>
            <a:spLocks noGrp="1" noChangeArrowheads="1"/>
          </p:cNvSpPr>
          <p:nvPr>
            <p:ph type="body" sz="quarter" idx="3"/>
          </p:nvPr>
        </p:nvSpPr>
        <p:spPr bwMode="auto">
          <a:xfrm>
            <a:off x="454025" y="628650"/>
            <a:ext cx="5616575" cy="84963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l-GR" noProof="0" dirty="0" err="1"/>
              <a:t>Click</a:t>
            </a:r>
            <a:r>
              <a:rPr lang="el-GR" noProof="0" dirty="0"/>
              <a:t> </a:t>
            </a:r>
            <a:r>
              <a:rPr lang="el-GR" noProof="0" dirty="0" err="1"/>
              <a:t>to</a:t>
            </a:r>
            <a:r>
              <a:rPr lang="el-GR" noProof="0" dirty="0"/>
              <a:t> </a:t>
            </a:r>
            <a:r>
              <a:rPr lang="el-GR" noProof="0" dirty="0" err="1"/>
              <a:t>edit</a:t>
            </a:r>
            <a:r>
              <a:rPr lang="el-GR" noProof="0" dirty="0"/>
              <a:t> </a:t>
            </a:r>
            <a:r>
              <a:rPr lang="el-GR" noProof="0" dirty="0" err="1"/>
              <a:t>Master</a:t>
            </a:r>
            <a:r>
              <a:rPr lang="el-GR" noProof="0" dirty="0"/>
              <a:t> </a:t>
            </a:r>
            <a:r>
              <a:rPr lang="el-GR" noProof="0" dirty="0" err="1"/>
              <a:t>text</a:t>
            </a:r>
            <a:r>
              <a:rPr lang="el-GR" noProof="0" dirty="0"/>
              <a:t> </a:t>
            </a:r>
            <a:r>
              <a:rPr lang="el-GR" noProof="0" dirty="0" err="1"/>
              <a:t>styles</a:t>
            </a:r>
            <a:endParaRPr lang="el-GR" noProof="0" dirty="0"/>
          </a:p>
          <a:p>
            <a:pPr lvl="1"/>
            <a:r>
              <a:rPr lang="el-GR" noProof="0" dirty="0" err="1"/>
              <a:t>Second</a:t>
            </a:r>
            <a:r>
              <a:rPr lang="el-GR" noProof="0" dirty="0"/>
              <a:t> </a:t>
            </a:r>
            <a:r>
              <a:rPr lang="el-GR" noProof="0" dirty="0" err="1"/>
              <a:t>level</a:t>
            </a:r>
            <a:endParaRPr lang="el-GR" noProof="0" dirty="0"/>
          </a:p>
          <a:p>
            <a:pPr lvl="2"/>
            <a:r>
              <a:rPr lang="el-GR" noProof="0" dirty="0" err="1"/>
              <a:t>Third</a:t>
            </a:r>
            <a:r>
              <a:rPr lang="el-GR" noProof="0" dirty="0"/>
              <a:t> </a:t>
            </a:r>
            <a:r>
              <a:rPr lang="el-GR" noProof="0" dirty="0" err="1"/>
              <a:t>level</a:t>
            </a:r>
            <a:endParaRPr lang="el-GR" noProof="0" dirty="0"/>
          </a:p>
          <a:p>
            <a:pPr lvl="3"/>
            <a:r>
              <a:rPr lang="el-GR" noProof="0" dirty="0" err="1"/>
              <a:t>Fourth</a:t>
            </a:r>
            <a:r>
              <a:rPr lang="el-GR" noProof="0" dirty="0"/>
              <a:t> </a:t>
            </a:r>
            <a:r>
              <a:rPr lang="el-GR" noProof="0" dirty="0" err="1"/>
              <a:t>level</a:t>
            </a:r>
            <a:endParaRPr lang="el-GR" noProof="0" dirty="0"/>
          </a:p>
          <a:p>
            <a:pPr lvl="4"/>
            <a:r>
              <a:rPr lang="el-GR" noProof="0" dirty="0" err="1"/>
              <a:t>Fifth</a:t>
            </a:r>
            <a:r>
              <a:rPr lang="el-GR" noProof="0" dirty="0"/>
              <a:t> </a:t>
            </a:r>
            <a:r>
              <a:rPr lang="el-GR" noProof="0" dirty="0" err="1"/>
              <a:t>level</a:t>
            </a:r>
            <a:endParaRPr lang="el-GR" noProof="0" dirty="0"/>
          </a:p>
        </p:txBody>
      </p:sp>
      <p:sp>
        <p:nvSpPr>
          <p:cNvPr id="6" name="5 - Θέση αριθμού διαφάνειας"/>
          <p:cNvSpPr>
            <a:spLocks noGrp="1"/>
          </p:cNvSpPr>
          <p:nvPr>
            <p:ph type="sldNum" sz="quarter" idx="5"/>
          </p:nvPr>
        </p:nvSpPr>
        <p:spPr>
          <a:xfrm>
            <a:off x="3776663" y="9263063"/>
            <a:ext cx="2890837" cy="488950"/>
          </a:xfrm>
          <a:prstGeom prst="rect">
            <a:avLst/>
          </a:prstGeom>
        </p:spPr>
        <p:txBody>
          <a:bodyPr vert="horz" lIns="91440" tIns="45720" rIns="91440" bIns="45720" rtlCol="0" anchor="b"/>
          <a:lstStyle>
            <a:lvl1pPr algn="r">
              <a:defRPr sz="1200"/>
            </a:lvl1pPr>
          </a:lstStyle>
          <a:p>
            <a:pPr>
              <a:defRPr/>
            </a:pPr>
            <a:fld id="{FF8186FB-23E7-4A18-A7C9-131BD52312DF}" type="slidenum">
              <a:rPr lang="el-GR"/>
              <a:pPr>
                <a:defRPr/>
              </a:pPr>
              <a:t>‹#›</a:t>
            </a:fld>
            <a:endParaRPr lang="el-GR"/>
          </a:p>
        </p:txBody>
      </p:sp>
      <p:sp>
        <p:nvSpPr>
          <p:cNvPr id="7" name="6 - Θέση κεφαλίδας"/>
          <p:cNvSpPr>
            <a:spLocks noGrp="1"/>
          </p:cNvSpPr>
          <p:nvPr>
            <p:ph type="hdr" sz="quarter"/>
          </p:nvPr>
        </p:nvSpPr>
        <p:spPr>
          <a:xfrm>
            <a:off x="0" y="0"/>
            <a:ext cx="2889250" cy="487363"/>
          </a:xfrm>
          <a:prstGeom prst="rect">
            <a:avLst/>
          </a:prstGeom>
        </p:spPr>
        <p:txBody>
          <a:bodyPr vert="horz" lIns="91440" tIns="45720" rIns="91440" bIns="45720" rtlCol="0"/>
          <a:lstStyle>
            <a:lvl1pPr algn="l">
              <a:defRPr sz="1200"/>
            </a:lvl1pPr>
          </a:lstStyle>
          <a:p>
            <a:pPr>
              <a:defRPr/>
            </a:pPr>
            <a:endParaRPr lang="el-GR"/>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xfrm>
            <a:off x="895350" y="731838"/>
            <a:ext cx="4878388" cy="3659187"/>
          </a:xfrm>
          <a:prstGeom prst="rect">
            <a:avLst/>
          </a:prstGeom>
          <a:noFill/>
          <a:ln>
            <a:miter lim="800000"/>
            <a:headEnd/>
            <a:tailEnd/>
          </a:ln>
        </p:spPr>
      </p:sp>
      <p:sp>
        <p:nvSpPr>
          <p:cNvPr id="32771" name="Notes Placeholder 2"/>
          <p:cNvSpPr>
            <a:spLocks noGrp="1"/>
          </p:cNvSpPr>
          <p:nvPr>
            <p:ph type="body" idx="1"/>
          </p:nvPr>
        </p:nvSpPr>
        <p:spPr>
          <a:noFill/>
          <a:ln/>
        </p:spPr>
        <p:txBody>
          <a:bodyPr/>
          <a:lstStyle/>
          <a:p>
            <a:pPr eaLnBrk="1" hangingPunct="1"/>
            <a:endParaRPr lang="el-GR" dirty="0">
              <a:latin typeface="Arial" pitchFamily="34" charset="0"/>
            </a:endParaRPr>
          </a:p>
        </p:txBody>
      </p:sp>
      <p:sp>
        <p:nvSpPr>
          <p:cNvPr id="32772" name="Slide Number Placeholder 3"/>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E303D110-9F7C-414C-BDEA-62C851DB709D}" type="slidenum">
              <a:rPr lang="el-GR" smtClean="0"/>
              <a:pPr/>
              <a:t>1</a:t>
            </a:fld>
            <a:endParaRPr lang="el-G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4035" name="2 - Θέση σημειώσεων"/>
          <p:cNvSpPr>
            <a:spLocks noGrp="1"/>
          </p:cNvSpPr>
          <p:nvPr>
            <p:ph type="body" idx="1"/>
          </p:nvPr>
        </p:nvSpPr>
        <p:spPr>
          <a:noFill/>
          <a:ln/>
        </p:spPr>
        <p:txBody>
          <a:bodyPr/>
          <a:lstStyle/>
          <a:p>
            <a:endParaRPr lang="el-GR" sz="1400" dirty="0">
              <a:latin typeface="Calibri" pitchFamily="34" charset="0"/>
              <a:cs typeface="Calibri" pitchFamily="34" charset="0"/>
            </a:endParaRPr>
          </a:p>
        </p:txBody>
      </p:sp>
      <p:sp>
        <p:nvSpPr>
          <p:cNvPr id="44036"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A7BE63EF-FBD9-436D-A5A5-0ECFB13C4D0D}" type="slidenum">
              <a:rPr lang="el-GR" smtClean="0"/>
              <a:pPr/>
              <a:t>10</a:t>
            </a:fld>
            <a:endParaRPr lang="el-GR"/>
          </a:p>
        </p:txBody>
      </p:sp>
    </p:spTree>
    <p:extLst>
      <p:ext uri="{BB962C8B-B14F-4D97-AF65-F5344CB8AC3E}">
        <p14:creationId xmlns:p14="http://schemas.microsoft.com/office/powerpoint/2010/main" val="741418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4035" name="2 - Θέση σημειώσεων"/>
          <p:cNvSpPr>
            <a:spLocks noGrp="1"/>
          </p:cNvSpPr>
          <p:nvPr>
            <p:ph type="body" idx="1"/>
          </p:nvPr>
        </p:nvSpPr>
        <p:spPr>
          <a:noFill/>
          <a:ln/>
        </p:spPr>
        <p:txBody>
          <a:bodyPr/>
          <a:lstStyle/>
          <a:p>
            <a:endParaRPr lang="el-GR" sz="1400" dirty="0">
              <a:latin typeface="Calibri" pitchFamily="34" charset="0"/>
              <a:cs typeface="Calibri" pitchFamily="34" charset="0"/>
            </a:endParaRPr>
          </a:p>
        </p:txBody>
      </p:sp>
      <p:sp>
        <p:nvSpPr>
          <p:cNvPr id="44036"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A7BE63EF-FBD9-436D-A5A5-0ECFB13C4D0D}" type="slidenum">
              <a:rPr lang="el-GR" smtClean="0"/>
              <a:pPr/>
              <a:t>11</a:t>
            </a:fld>
            <a:endParaRPr lang="el-GR"/>
          </a:p>
        </p:txBody>
      </p:sp>
    </p:spTree>
    <p:extLst>
      <p:ext uri="{BB962C8B-B14F-4D97-AF65-F5344CB8AC3E}">
        <p14:creationId xmlns:p14="http://schemas.microsoft.com/office/powerpoint/2010/main" val="2791566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xfrm>
            <a:off x="895350" y="731838"/>
            <a:ext cx="4878388" cy="3659187"/>
          </a:xfrm>
          <a:prstGeom prst="rect">
            <a:avLst/>
          </a:prstGeom>
          <a:noFill/>
          <a:ln>
            <a:miter lim="800000"/>
            <a:headEnd/>
            <a:tailEnd/>
          </a:ln>
        </p:spPr>
      </p:sp>
      <p:sp>
        <p:nvSpPr>
          <p:cNvPr id="45059" name="Notes Placeholder 2"/>
          <p:cNvSpPr>
            <a:spLocks noGrp="1"/>
          </p:cNvSpPr>
          <p:nvPr>
            <p:ph type="body" idx="1"/>
          </p:nvPr>
        </p:nvSpPr>
        <p:spPr>
          <a:noFill/>
          <a:ln/>
        </p:spPr>
        <p:txBody>
          <a:bodyPr/>
          <a:lstStyle/>
          <a:p>
            <a:pPr marL="342900">
              <a:buFont typeface="+mj-lt"/>
              <a:buNone/>
            </a:pPr>
            <a:endParaRPr lang="el-GR" sz="1400">
              <a:latin typeface="Arial" pitchFamily="34" charset="0"/>
            </a:endParaRPr>
          </a:p>
        </p:txBody>
      </p:sp>
      <p:sp>
        <p:nvSpPr>
          <p:cNvPr id="45060" name="Slide Number Placeholder 3"/>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D8CFDCDA-81A2-4B95-AA42-385FAB434166}" type="slidenum">
              <a:rPr lang="el-GR" smtClean="0"/>
              <a:pPr/>
              <a:t>12</a:t>
            </a:fld>
            <a:endParaRPr lang="el-GR"/>
          </a:p>
        </p:txBody>
      </p:sp>
    </p:spTree>
    <p:extLst>
      <p:ext uri="{BB962C8B-B14F-4D97-AF65-F5344CB8AC3E}">
        <p14:creationId xmlns:p14="http://schemas.microsoft.com/office/powerpoint/2010/main" val="20494560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13</a:t>
            </a:fld>
            <a:endParaRPr lang="el-GR"/>
          </a:p>
        </p:txBody>
      </p:sp>
    </p:spTree>
    <p:extLst>
      <p:ext uri="{BB962C8B-B14F-4D97-AF65-F5344CB8AC3E}">
        <p14:creationId xmlns:p14="http://schemas.microsoft.com/office/powerpoint/2010/main" val="40385940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14</a:t>
            </a:fld>
            <a:endParaRPr lang="el-GR"/>
          </a:p>
        </p:txBody>
      </p:sp>
    </p:spTree>
    <p:extLst>
      <p:ext uri="{BB962C8B-B14F-4D97-AF65-F5344CB8AC3E}">
        <p14:creationId xmlns:p14="http://schemas.microsoft.com/office/powerpoint/2010/main" val="11820362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15</a:t>
            </a:fld>
            <a:endParaRPr lang="el-GR"/>
          </a:p>
        </p:txBody>
      </p:sp>
    </p:spTree>
    <p:extLst>
      <p:ext uri="{BB962C8B-B14F-4D97-AF65-F5344CB8AC3E}">
        <p14:creationId xmlns:p14="http://schemas.microsoft.com/office/powerpoint/2010/main" val="10547897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16</a:t>
            </a:fld>
            <a:endParaRPr lang="el-GR"/>
          </a:p>
        </p:txBody>
      </p:sp>
    </p:spTree>
    <p:extLst>
      <p:ext uri="{BB962C8B-B14F-4D97-AF65-F5344CB8AC3E}">
        <p14:creationId xmlns:p14="http://schemas.microsoft.com/office/powerpoint/2010/main" val="75051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xfrm>
            <a:off x="895350" y="731838"/>
            <a:ext cx="4878388" cy="3659187"/>
          </a:xfrm>
          <a:prstGeom prst="rect">
            <a:avLst/>
          </a:prstGeom>
          <a:noFill/>
          <a:ln>
            <a:miter lim="800000"/>
            <a:headEnd/>
            <a:tailEnd/>
          </a:ln>
        </p:spPr>
      </p:sp>
      <p:sp>
        <p:nvSpPr>
          <p:cNvPr id="45059" name="Notes Placeholder 2"/>
          <p:cNvSpPr>
            <a:spLocks noGrp="1"/>
          </p:cNvSpPr>
          <p:nvPr>
            <p:ph type="body" idx="1"/>
          </p:nvPr>
        </p:nvSpPr>
        <p:spPr>
          <a:noFill/>
          <a:ln/>
        </p:spPr>
        <p:txBody>
          <a:bodyPr/>
          <a:lstStyle/>
          <a:p>
            <a:pPr marL="342900">
              <a:buFont typeface="+mj-lt"/>
              <a:buNone/>
            </a:pPr>
            <a:endParaRPr lang="el-GR" sz="1400">
              <a:latin typeface="Arial" pitchFamily="34" charset="0"/>
            </a:endParaRPr>
          </a:p>
        </p:txBody>
      </p:sp>
      <p:sp>
        <p:nvSpPr>
          <p:cNvPr id="45060" name="Slide Number Placeholder 3"/>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D8CFDCDA-81A2-4B95-AA42-385FAB434166}" type="slidenum">
              <a:rPr lang="el-GR" smtClean="0"/>
              <a:pPr/>
              <a:t>17</a:t>
            </a:fld>
            <a:endParaRPr lang="el-GR"/>
          </a:p>
        </p:txBody>
      </p:sp>
    </p:spTree>
    <p:extLst>
      <p:ext uri="{BB962C8B-B14F-4D97-AF65-F5344CB8AC3E}">
        <p14:creationId xmlns:p14="http://schemas.microsoft.com/office/powerpoint/2010/main" val="18422372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18</a:t>
            </a:fld>
            <a:endParaRPr lang="el-GR"/>
          </a:p>
        </p:txBody>
      </p:sp>
    </p:spTree>
    <p:extLst>
      <p:ext uri="{BB962C8B-B14F-4D97-AF65-F5344CB8AC3E}">
        <p14:creationId xmlns:p14="http://schemas.microsoft.com/office/powerpoint/2010/main" val="27693549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19</a:t>
            </a:fld>
            <a:endParaRPr lang="el-GR"/>
          </a:p>
        </p:txBody>
      </p:sp>
    </p:spTree>
    <p:extLst>
      <p:ext uri="{BB962C8B-B14F-4D97-AF65-F5344CB8AC3E}">
        <p14:creationId xmlns:p14="http://schemas.microsoft.com/office/powerpoint/2010/main" val="3583700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35843" name="2 - Θέση σημειώσεων"/>
          <p:cNvSpPr>
            <a:spLocks noGrp="1"/>
          </p:cNvSpPr>
          <p:nvPr>
            <p:ph type="body" idx="1"/>
          </p:nvPr>
        </p:nvSpPr>
        <p:spPr>
          <a:noFill/>
          <a:ln/>
        </p:spPr>
        <p:txBody>
          <a:bodyPr/>
          <a:lstStyle/>
          <a:p>
            <a:endParaRPr lang="el-GR" dirty="0">
              <a:latin typeface="Arial" pitchFamily="34" charset="0"/>
            </a:endParaRPr>
          </a:p>
        </p:txBody>
      </p:sp>
      <p:sp>
        <p:nvSpPr>
          <p:cNvPr id="3584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05D56FC7-10BE-4F79-94C3-56FB6F5C16E9}" type="slidenum">
              <a:rPr lang="el-GR" smtClean="0"/>
              <a:pPr/>
              <a:t>2</a:t>
            </a:fld>
            <a:endParaRPr lang="el-G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20</a:t>
            </a:fld>
            <a:endParaRPr lang="el-GR"/>
          </a:p>
        </p:txBody>
      </p:sp>
    </p:spTree>
    <p:extLst>
      <p:ext uri="{BB962C8B-B14F-4D97-AF65-F5344CB8AC3E}">
        <p14:creationId xmlns:p14="http://schemas.microsoft.com/office/powerpoint/2010/main" val="35532834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21</a:t>
            </a:fld>
            <a:endParaRPr lang="el-GR"/>
          </a:p>
        </p:txBody>
      </p:sp>
    </p:spTree>
    <p:extLst>
      <p:ext uri="{BB962C8B-B14F-4D97-AF65-F5344CB8AC3E}">
        <p14:creationId xmlns:p14="http://schemas.microsoft.com/office/powerpoint/2010/main" val="32530539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22</a:t>
            </a:fld>
            <a:endParaRPr lang="el-GR"/>
          </a:p>
        </p:txBody>
      </p:sp>
    </p:spTree>
    <p:extLst>
      <p:ext uri="{BB962C8B-B14F-4D97-AF65-F5344CB8AC3E}">
        <p14:creationId xmlns:p14="http://schemas.microsoft.com/office/powerpoint/2010/main" val="21786877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23</a:t>
            </a:fld>
            <a:endParaRPr lang="el-GR"/>
          </a:p>
        </p:txBody>
      </p:sp>
    </p:spTree>
    <p:extLst>
      <p:ext uri="{BB962C8B-B14F-4D97-AF65-F5344CB8AC3E}">
        <p14:creationId xmlns:p14="http://schemas.microsoft.com/office/powerpoint/2010/main" val="19468660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xfrm>
            <a:off x="895350" y="731838"/>
            <a:ext cx="4878388" cy="3659187"/>
          </a:xfrm>
          <a:prstGeom prst="rect">
            <a:avLst/>
          </a:prstGeom>
          <a:noFill/>
          <a:ln>
            <a:miter lim="800000"/>
            <a:headEnd/>
            <a:tailEnd/>
          </a:ln>
        </p:spPr>
      </p:sp>
      <p:sp>
        <p:nvSpPr>
          <p:cNvPr id="45059" name="Notes Placeholder 2"/>
          <p:cNvSpPr>
            <a:spLocks noGrp="1"/>
          </p:cNvSpPr>
          <p:nvPr>
            <p:ph type="body" idx="1"/>
          </p:nvPr>
        </p:nvSpPr>
        <p:spPr>
          <a:noFill/>
          <a:ln/>
        </p:spPr>
        <p:txBody>
          <a:bodyPr/>
          <a:lstStyle/>
          <a:p>
            <a:pPr marL="342900">
              <a:buFont typeface="+mj-lt"/>
              <a:buNone/>
            </a:pPr>
            <a:endParaRPr lang="el-GR" sz="1400">
              <a:latin typeface="Arial" pitchFamily="34" charset="0"/>
            </a:endParaRPr>
          </a:p>
        </p:txBody>
      </p:sp>
      <p:sp>
        <p:nvSpPr>
          <p:cNvPr id="45060" name="Slide Number Placeholder 3"/>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D8CFDCDA-81A2-4B95-AA42-385FAB434166}" type="slidenum">
              <a:rPr lang="el-GR" smtClean="0"/>
              <a:pPr/>
              <a:t>24</a:t>
            </a:fld>
            <a:endParaRPr lang="el-GR"/>
          </a:p>
        </p:txBody>
      </p:sp>
    </p:spTree>
    <p:extLst>
      <p:ext uri="{BB962C8B-B14F-4D97-AF65-F5344CB8AC3E}">
        <p14:creationId xmlns:p14="http://schemas.microsoft.com/office/powerpoint/2010/main" val="9986389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25</a:t>
            </a:fld>
            <a:endParaRPr lang="el-GR"/>
          </a:p>
        </p:txBody>
      </p:sp>
    </p:spTree>
    <p:extLst>
      <p:ext uri="{BB962C8B-B14F-4D97-AF65-F5344CB8AC3E}">
        <p14:creationId xmlns:p14="http://schemas.microsoft.com/office/powerpoint/2010/main" val="36618125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1 - Θέση εικόνας διαφάνειας"/>
          <p:cNvSpPr>
            <a:spLocks noGrp="1" noRot="1" noChangeAspect="1"/>
          </p:cNvSpPr>
          <p:nvPr>
            <p:ph type="sldImg"/>
          </p:nvPr>
        </p:nvSpPr>
        <p:spPr bwMode="auto">
          <a:xfrm>
            <a:off x="896938" y="731838"/>
            <a:ext cx="4875212" cy="3657600"/>
          </a:xfrm>
          <a:prstGeom prst="rect">
            <a:avLst/>
          </a:prstGeom>
          <a:noFill/>
          <a:ln w="12700">
            <a:solidFill>
              <a:srgbClr val="000000"/>
            </a:solidFill>
            <a:miter lim="800000"/>
            <a:headEnd/>
            <a:tailEnd/>
          </a:ln>
        </p:spPr>
      </p:sp>
      <p:sp>
        <p:nvSpPr>
          <p:cNvPr id="58371" name="2 - Θέση σημειώσεων"/>
          <p:cNvSpPr>
            <a:spLocks noGrp="1"/>
          </p:cNvSpPr>
          <p:nvPr>
            <p:ph type="body" idx="1"/>
          </p:nvPr>
        </p:nvSpPr>
        <p:spPr>
          <a:noFill/>
          <a:ln/>
        </p:spPr>
        <p:txBody>
          <a:bodyPr/>
          <a:lstStyle/>
          <a:p>
            <a:endParaRPr lang="el-GR">
              <a:latin typeface="Arial" pitchFamily="34" charset="0"/>
            </a:endParaRPr>
          </a:p>
        </p:txBody>
      </p:sp>
      <p:sp>
        <p:nvSpPr>
          <p:cNvPr id="58372" name="3 - Θέση αριθμού διαφάνειας"/>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C6F51A0C-3CC8-4C44-95F0-2AF42C9A708E}" type="slidenum">
              <a:rPr lang="el-GR" smtClean="0"/>
              <a:pPr/>
              <a:t>26</a:t>
            </a:fld>
            <a:endParaRPr lang="el-G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xfrm>
            <a:off x="895350" y="731838"/>
            <a:ext cx="4878388" cy="3659187"/>
          </a:xfrm>
          <a:prstGeom prst="rect">
            <a:avLst/>
          </a:prstGeom>
          <a:noFill/>
          <a:ln>
            <a:miter lim="800000"/>
            <a:headEnd/>
            <a:tailEnd/>
          </a:ln>
        </p:spPr>
      </p:sp>
      <p:sp>
        <p:nvSpPr>
          <p:cNvPr id="36867" name="Notes Placeholder 2"/>
          <p:cNvSpPr>
            <a:spLocks noGrp="1"/>
          </p:cNvSpPr>
          <p:nvPr>
            <p:ph type="body" idx="1"/>
          </p:nvPr>
        </p:nvSpPr>
        <p:spPr>
          <a:noFill/>
          <a:ln/>
        </p:spPr>
        <p:txBody>
          <a:bodyPr/>
          <a:lstStyle/>
          <a:p>
            <a:pPr>
              <a:lnSpc>
                <a:spcPct val="150000"/>
              </a:lnSpc>
            </a:pPr>
            <a:endParaRPr lang="el-GR" sz="1400" dirty="0">
              <a:latin typeface="Calibri" pitchFamily="34" charset="0"/>
              <a:cs typeface="Calibri" pitchFamily="34" charset="0"/>
            </a:endParaRPr>
          </a:p>
        </p:txBody>
      </p:sp>
      <p:sp>
        <p:nvSpPr>
          <p:cNvPr id="36868" name="Slide Number Placeholder 3"/>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4A7A1CCC-83D4-4A49-9FFF-3AB665CC67AB}" type="slidenum">
              <a:rPr lang="el-GR" smtClean="0"/>
              <a:pPr/>
              <a:t>3</a:t>
            </a:fld>
            <a:endParaRPr lang="el-G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35843" name="2 - Θέση σημειώσεων"/>
          <p:cNvSpPr>
            <a:spLocks noGrp="1"/>
          </p:cNvSpPr>
          <p:nvPr>
            <p:ph type="body" idx="1"/>
          </p:nvPr>
        </p:nvSpPr>
        <p:spPr>
          <a:noFill/>
          <a:ln/>
        </p:spPr>
        <p:txBody>
          <a:bodyPr/>
          <a:lstStyle/>
          <a:p>
            <a:endParaRPr lang="el-GR" dirty="0">
              <a:latin typeface="Arial" pitchFamily="34" charset="0"/>
            </a:endParaRPr>
          </a:p>
        </p:txBody>
      </p:sp>
      <p:sp>
        <p:nvSpPr>
          <p:cNvPr id="3584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05D56FC7-10BE-4F79-94C3-56FB6F5C16E9}" type="slidenum">
              <a:rPr lang="el-GR" smtClean="0"/>
              <a:pPr/>
              <a:t>4</a:t>
            </a:fld>
            <a:endParaRPr lang="el-GR"/>
          </a:p>
        </p:txBody>
      </p:sp>
    </p:spTree>
    <p:extLst>
      <p:ext uri="{BB962C8B-B14F-4D97-AF65-F5344CB8AC3E}">
        <p14:creationId xmlns:p14="http://schemas.microsoft.com/office/powerpoint/2010/main" val="28184507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5</a:t>
            </a:fld>
            <a:endParaRPr lang="el-G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6</a:t>
            </a:fld>
            <a:endParaRPr lang="el-GR"/>
          </a:p>
        </p:txBody>
      </p:sp>
    </p:spTree>
    <p:extLst>
      <p:ext uri="{BB962C8B-B14F-4D97-AF65-F5344CB8AC3E}">
        <p14:creationId xmlns:p14="http://schemas.microsoft.com/office/powerpoint/2010/main" val="5875453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35843" name="2 - Θέση σημειώσεων"/>
          <p:cNvSpPr>
            <a:spLocks noGrp="1"/>
          </p:cNvSpPr>
          <p:nvPr>
            <p:ph type="body" idx="1"/>
          </p:nvPr>
        </p:nvSpPr>
        <p:spPr>
          <a:noFill/>
          <a:ln/>
        </p:spPr>
        <p:txBody>
          <a:bodyPr/>
          <a:lstStyle/>
          <a:p>
            <a:endParaRPr lang="el-GR" dirty="0">
              <a:latin typeface="Arial" pitchFamily="34" charset="0"/>
            </a:endParaRPr>
          </a:p>
        </p:txBody>
      </p:sp>
      <p:sp>
        <p:nvSpPr>
          <p:cNvPr id="3584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05D56FC7-10BE-4F79-94C3-56FB6F5C16E9}" type="slidenum">
              <a:rPr lang="el-GR" smtClean="0"/>
              <a:pPr/>
              <a:t>7</a:t>
            </a:fld>
            <a:endParaRPr lang="el-GR"/>
          </a:p>
        </p:txBody>
      </p:sp>
    </p:spTree>
    <p:extLst>
      <p:ext uri="{BB962C8B-B14F-4D97-AF65-F5344CB8AC3E}">
        <p14:creationId xmlns:p14="http://schemas.microsoft.com/office/powerpoint/2010/main" val="40335305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0963" name="2 - Θέση σημειώσεων"/>
          <p:cNvSpPr>
            <a:spLocks noGrp="1"/>
          </p:cNvSpPr>
          <p:nvPr>
            <p:ph type="body" idx="1"/>
          </p:nvPr>
        </p:nvSpPr>
        <p:spPr>
          <a:noFill/>
          <a:ln/>
        </p:spPr>
        <p:txBody>
          <a:bodyPr/>
          <a:lstStyle/>
          <a:p>
            <a:endParaRPr lang="el-GR" sz="1600" dirty="0">
              <a:latin typeface="Calibri" pitchFamily="34" charset="0"/>
              <a:cs typeface="Calibri" pitchFamily="34" charset="0"/>
            </a:endParaRPr>
          </a:p>
        </p:txBody>
      </p:sp>
      <p:sp>
        <p:nvSpPr>
          <p:cNvPr id="40964"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5172FB26-4D2A-4FF4-847A-E41B434C41A9}" type="slidenum">
              <a:rPr lang="el-GR" smtClean="0"/>
              <a:pPr/>
              <a:t>8</a:t>
            </a:fld>
            <a:endParaRPr lang="el-GR"/>
          </a:p>
        </p:txBody>
      </p:sp>
    </p:spTree>
    <p:extLst>
      <p:ext uri="{BB962C8B-B14F-4D97-AF65-F5344CB8AC3E}">
        <p14:creationId xmlns:p14="http://schemas.microsoft.com/office/powerpoint/2010/main" val="1409072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1 - Θέση εικόνας διαφάνειας"/>
          <p:cNvSpPr>
            <a:spLocks noGrp="1" noRot="1" noChangeAspect="1"/>
          </p:cNvSpPr>
          <p:nvPr>
            <p:ph type="sldImg"/>
          </p:nvPr>
        </p:nvSpPr>
        <p:spPr bwMode="auto">
          <a:xfrm>
            <a:off x="898525" y="731838"/>
            <a:ext cx="4872038" cy="3656012"/>
          </a:xfrm>
          <a:prstGeom prst="rect">
            <a:avLst/>
          </a:prstGeom>
          <a:noFill/>
          <a:ln w="12700">
            <a:solidFill>
              <a:srgbClr val="000000"/>
            </a:solidFill>
            <a:miter lim="800000"/>
            <a:headEnd/>
            <a:tailEnd/>
          </a:ln>
        </p:spPr>
      </p:sp>
      <p:sp>
        <p:nvSpPr>
          <p:cNvPr id="44035" name="2 - Θέση σημειώσεων"/>
          <p:cNvSpPr>
            <a:spLocks noGrp="1"/>
          </p:cNvSpPr>
          <p:nvPr>
            <p:ph type="body" idx="1"/>
          </p:nvPr>
        </p:nvSpPr>
        <p:spPr>
          <a:noFill/>
          <a:ln/>
        </p:spPr>
        <p:txBody>
          <a:bodyPr/>
          <a:lstStyle/>
          <a:p>
            <a:endParaRPr lang="el-GR" sz="1400" dirty="0">
              <a:latin typeface="Calibri" pitchFamily="34" charset="0"/>
              <a:cs typeface="Calibri" pitchFamily="34" charset="0"/>
            </a:endParaRPr>
          </a:p>
        </p:txBody>
      </p:sp>
      <p:sp>
        <p:nvSpPr>
          <p:cNvPr id="44036" name="3 - Θέση αριθμού διαφάνειας"/>
          <p:cNvSpPr>
            <a:spLocks noGrp="1"/>
          </p:cNvSpPr>
          <p:nvPr>
            <p:ph type="sldNum" sz="quarter" idx="5"/>
          </p:nvPr>
        </p:nvSpPr>
        <p:spPr bwMode="auto">
          <a:xfrm>
            <a:off x="3778250" y="9263063"/>
            <a:ext cx="2889250" cy="488950"/>
          </a:xfrm>
          <a:noFill/>
          <a:ln>
            <a:miter lim="800000"/>
            <a:headEnd/>
            <a:tailEnd/>
          </a:ln>
        </p:spPr>
        <p:txBody>
          <a:bodyPr wrap="square" numCol="1" anchorCtr="0" compatLnSpc="1">
            <a:prstTxWarp prst="textNoShape">
              <a:avLst/>
            </a:prstTxWarp>
          </a:bodyPr>
          <a:lstStyle/>
          <a:p>
            <a:fld id="{A7BE63EF-FBD9-436D-A5A5-0ECFB13C4D0D}" type="slidenum">
              <a:rPr lang="el-GR" smtClean="0"/>
              <a:pPr/>
              <a:t>9</a:t>
            </a:fld>
            <a:endParaRPr lang="el-GR"/>
          </a:p>
        </p:txBody>
      </p:sp>
    </p:spTree>
    <p:extLst>
      <p:ext uri="{BB962C8B-B14F-4D97-AF65-F5344CB8AC3E}">
        <p14:creationId xmlns:p14="http://schemas.microsoft.com/office/powerpoint/2010/main" val="22101417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0" y="927100"/>
            <a:ext cx="8991600" cy="4495800"/>
            <a:chOff x="0" y="584"/>
            <a:chExt cx="5664" cy="2832"/>
          </a:xfrm>
        </p:grpSpPr>
        <p:sp>
          <p:nvSpPr>
            <p:cNvPr id="5" name="AutoShape 3"/>
            <p:cNvSpPr>
              <a:spLocks noChangeArrowheads="1"/>
            </p:cNvSpPr>
            <p:nvPr userDrawn="1"/>
          </p:nvSpPr>
          <p:spPr bwMode="auto">
            <a:xfrm>
              <a:off x="432" y="1304"/>
              <a:ext cx="4656" cy="2112"/>
            </a:xfrm>
            <a:prstGeom prst="roundRect">
              <a:avLst>
                <a:gd name="adj" fmla="val 16667"/>
              </a:avLst>
            </a:prstGeom>
            <a:noFill/>
            <a:ln w="50800">
              <a:solidFill>
                <a:schemeClr val="bg2"/>
              </a:solidFill>
              <a:round/>
              <a:headEnd/>
              <a:tailEnd/>
            </a:ln>
            <a:effectLst/>
          </p:spPr>
          <p:txBody>
            <a:bodyPr wrap="none" anchor="ctr"/>
            <a:lstStyle/>
            <a:p>
              <a:pPr algn="ctr">
                <a:defRPr/>
              </a:pPr>
              <a:endParaRPr lang="el-GR" sz="2400">
                <a:latin typeface="Times New Roman" pitchFamily="18" charset="0"/>
              </a:endParaRPr>
            </a:p>
          </p:txBody>
        </p:sp>
        <p:sp>
          <p:nvSpPr>
            <p:cNvPr id="6" name="Rectangle 4"/>
            <p:cNvSpPr>
              <a:spLocks noChangeArrowheads="1"/>
            </p:cNvSpPr>
            <p:nvPr userDrawn="1"/>
          </p:nvSpPr>
          <p:spPr bwMode="blackWhite">
            <a:xfrm>
              <a:off x="144" y="584"/>
              <a:ext cx="4512" cy="624"/>
            </a:xfrm>
            <a:prstGeom prst="rect">
              <a:avLst/>
            </a:prstGeom>
            <a:solidFill>
              <a:schemeClr val="bg1"/>
            </a:solidFill>
            <a:ln w="57150">
              <a:solidFill>
                <a:schemeClr val="bg2"/>
              </a:solidFill>
              <a:miter lim="800000"/>
              <a:headEnd/>
              <a:tailEnd/>
            </a:ln>
            <a:effectLst/>
          </p:spPr>
          <p:txBody>
            <a:bodyPr wrap="none" anchor="ctr"/>
            <a:lstStyle/>
            <a:p>
              <a:pPr algn="ctr">
                <a:defRPr/>
              </a:pPr>
              <a:endParaRPr lang="el-GR" sz="2400">
                <a:latin typeface="Times New Roman" pitchFamily="18" charset="0"/>
              </a:endParaRPr>
            </a:p>
          </p:txBody>
        </p:sp>
        <p:sp>
          <p:nvSpPr>
            <p:cNvPr id="7" name="AutoShape 5"/>
            <p:cNvSpPr>
              <a:spLocks noChangeArrowheads="1"/>
            </p:cNvSpPr>
            <p:nvPr userDrawn="1"/>
          </p:nvSpPr>
          <p:spPr bwMode="blackWhite">
            <a:xfrm>
              <a:off x="0" y="872"/>
              <a:ext cx="5664" cy="1152"/>
            </a:xfrm>
            <a:custGeom>
              <a:avLst/>
              <a:gdLst>
                <a:gd name="G0" fmla="+- 1000 0 0"/>
                <a:gd name="G1" fmla="+- 1000 0 0"/>
                <a:gd name="G2" fmla="+- G0 0 G1"/>
                <a:gd name="G3" fmla="*/ G1 1 2"/>
                <a:gd name="G4" fmla="+- G0 0 G3"/>
                <a:gd name="T0" fmla="*/ 0 w 1000"/>
                <a:gd name="T1" fmla="*/ 0 h 1000"/>
                <a:gd name="T2" fmla="*/ G4 w 1000"/>
                <a:gd name="T3" fmla="*/ G1 h 1000"/>
              </a:gdLst>
              <a:ahLst/>
              <a:cxnLst>
                <a:cxn ang="0">
                  <a:pos x="0" y="0"/>
                </a:cxn>
                <a:cxn ang="0">
                  <a:pos x="4416" y="0"/>
                </a:cxn>
                <a:cxn ang="0">
                  <a:pos x="4917" y="500"/>
                </a:cxn>
                <a:cxn ang="0">
                  <a:pos x="4417" y="1000"/>
                </a:cxn>
                <a:cxn ang="0">
                  <a:pos x="0" y="1000"/>
                </a:cxn>
              </a:cxnLst>
              <a:rect l="T0" t="T1" r="T2" b="T3"/>
              <a:pathLst>
                <a:path w="4917" h="1000">
                  <a:moveTo>
                    <a:pt x="0" y="0"/>
                  </a:moveTo>
                  <a:lnTo>
                    <a:pt x="4416" y="0"/>
                  </a:lnTo>
                  <a:cubicBezTo>
                    <a:pt x="4693" y="0"/>
                    <a:pt x="4917" y="223"/>
                    <a:pt x="4917" y="500"/>
                  </a:cubicBezTo>
                  <a:cubicBezTo>
                    <a:pt x="4917" y="776"/>
                    <a:pt x="4693" y="999"/>
                    <a:pt x="4417" y="1000"/>
                  </a:cubicBezTo>
                  <a:lnTo>
                    <a:pt x="0" y="1000"/>
                  </a:lnTo>
                  <a:close/>
                </a:path>
              </a:pathLst>
            </a:custGeom>
            <a:solidFill>
              <a:schemeClr val="folHlink"/>
            </a:solidFill>
            <a:ln w="9525">
              <a:noFill/>
              <a:miter lim="800000"/>
              <a:headEnd/>
              <a:tailEnd/>
            </a:ln>
          </p:spPr>
          <p:txBody>
            <a:bodyPr/>
            <a:lstStyle/>
            <a:p>
              <a:pPr>
                <a:defRPr/>
              </a:pPr>
              <a:endParaRPr lang="el-GR" sz="2400">
                <a:latin typeface="Times New Roman" pitchFamily="18" charset="0"/>
              </a:endParaRPr>
            </a:p>
          </p:txBody>
        </p:sp>
        <p:sp>
          <p:nvSpPr>
            <p:cNvPr id="8" name="Line 6"/>
            <p:cNvSpPr>
              <a:spLocks noChangeShapeType="1"/>
            </p:cNvSpPr>
            <p:nvPr userDrawn="1"/>
          </p:nvSpPr>
          <p:spPr bwMode="auto">
            <a:xfrm>
              <a:off x="0" y="1928"/>
              <a:ext cx="5232" cy="0"/>
            </a:xfrm>
            <a:prstGeom prst="line">
              <a:avLst/>
            </a:prstGeom>
            <a:noFill/>
            <a:ln w="50800">
              <a:solidFill>
                <a:schemeClr val="bg1"/>
              </a:solidFill>
              <a:round/>
              <a:headEnd/>
              <a:tailEnd/>
            </a:ln>
            <a:effectLst/>
          </p:spPr>
          <p:txBody>
            <a:bodyPr/>
            <a:lstStyle/>
            <a:p>
              <a:pPr>
                <a:defRPr/>
              </a:pPr>
              <a:endParaRPr lang="el-GR">
                <a:latin typeface="Arial" charset="0"/>
              </a:endParaRPr>
            </a:p>
          </p:txBody>
        </p:sp>
      </p:grpSp>
      <p:sp>
        <p:nvSpPr>
          <p:cNvPr id="13319" name="Rectangle 7"/>
          <p:cNvSpPr>
            <a:spLocks noGrp="1" noChangeArrowheads="1"/>
          </p:cNvSpPr>
          <p:nvPr>
            <p:ph type="ctrTitle"/>
          </p:nvPr>
        </p:nvSpPr>
        <p:spPr>
          <a:xfrm>
            <a:off x="228600" y="1427163"/>
            <a:ext cx="8077200" cy="1609725"/>
          </a:xfrm>
        </p:spPr>
        <p:txBody>
          <a:bodyPr/>
          <a:lstStyle>
            <a:lvl1pPr>
              <a:defRPr sz="3400" b="0"/>
            </a:lvl1pPr>
          </a:lstStyle>
          <a:p>
            <a:r>
              <a:rPr lang="el-GR"/>
              <a:t>Click to edit Master title style</a:t>
            </a:r>
          </a:p>
        </p:txBody>
      </p:sp>
      <p:sp>
        <p:nvSpPr>
          <p:cNvPr id="13320" name="Rectangle 8"/>
          <p:cNvSpPr>
            <a:spLocks noGrp="1" noChangeArrowheads="1"/>
          </p:cNvSpPr>
          <p:nvPr>
            <p:ph type="subTitle" idx="1"/>
          </p:nvPr>
        </p:nvSpPr>
        <p:spPr>
          <a:xfrm>
            <a:off x="1066800" y="3441700"/>
            <a:ext cx="6629400" cy="1676400"/>
          </a:xfrm>
        </p:spPr>
        <p:txBody>
          <a:bodyPr/>
          <a:lstStyle>
            <a:lvl1pPr marL="0" indent="0">
              <a:buFont typeface="Wingdings" pitchFamily="2" charset="2"/>
              <a:buNone/>
              <a:defRPr/>
            </a:lvl1pPr>
          </a:lstStyle>
          <a:p>
            <a:r>
              <a:rPr lang="el-GR"/>
              <a:t>Click to edit Master subtitle style</a:t>
            </a:r>
          </a:p>
        </p:txBody>
      </p:sp>
      <p:sp>
        <p:nvSpPr>
          <p:cNvPr id="10" name="Rectangle 9"/>
          <p:cNvSpPr>
            <a:spLocks noGrp="1" noChangeArrowheads="1"/>
          </p:cNvSpPr>
          <p:nvPr>
            <p:ph type="dt" sz="half" idx="10"/>
          </p:nvPr>
        </p:nvSpPr>
        <p:spPr>
          <a:xfrm>
            <a:off x="457200" y="6248400"/>
            <a:ext cx="2133600" cy="471488"/>
          </a:xfrm>
        </p:spPr>
        <p:txBody>
          <a:bodyPr/>
          <a:lstStyle>
            <a:lvl1pPr>
              <a:defRPr/>
            </a:lvl1pPr>
          </a:lstStyle>
          <a:p>
            <a:pPr>
              <a:defRPr/>
            </a:pPr>
            <a:r>
              <a:rPr lang="el-GR" dirty="0"/>
              <a:t>Ημερομηνία παρουσίασης</a:t>
            </a:r>
          </a:p>
        </p:txBody>
      </p:sp>
      <p:sp>
        <p:nvSpPr>
          <p:cNvPr id="11" name="Rectangle 10"/>
          <p:cNvSpPr>
            <a:spLocks noGrp="1" noChangeArrowheads="1"/>
          </p:cNvSpPr>
          <p:nvPr>
            <p:ph type="ftr" sz="quarter" idx="11"/>
          </p:nvPr>
        </p:nvSpPr>
        <p:spPr>
          <a:xfrm>
            <a:off x="3124200" y="6253163"/>
            <a:ext cx="2895600" cy="457200"/>
          </a:xfrm>
        </p:spPr>
        <p:txBody>
          <a:bodyPr/>
          <a:lstStyle>
            <a:lvl1pPr>
              <a:defRPr/>
            </a:lvl1pPr>
          </a:lstStyle>
          <a:p>
            <a:pPr>
              <a:defRPr/>
            </a:pPr>
            <a:r>
              <a:rPr lang="el-GR" dirty="0"/>
              <a:t>Ονοματεπώνυμο σας</a:t>
            </a:r>
          </a:p>
        </p:txBody>
      </p:sp>
      <p:sp>
        <p:nvSpPr>
          <p:cNvPr id="12" name="Rectangle 11"/>
          <p:cNvSpPr>
            <a:spLocks noGrp="1" noChangeArrowheads="1"/>
          </p:cNvSpPr>
          <p:nvPr>
            <p:ph type="sldNum" sz="quarter" idx="12"/>
          </p:nvPr>
        </p:nvSpPr>
        <p:spPr>
          <a:xfrm>
            <a:off x="6553200" y="6248400"/>
            <a:ext cx="2133600" cy="471488"/>
          </a:xfrm>
        </p:spPr>
        <p:txBody>
          <a:bodyPr/>
          <a:lstStyle>
            <a:lvl1pPr>
              <a:defRPr/>
            </a:lvl1pPr>
          </a:lstStyle>
          <a:p>
            <a:pPr>
              <a:defRPr/>
            </a:pPr>
            <a:fld id="{4A8C301D-1491-44D4-BC42-B095493E738D}" type="slidenum">
              <a:rPr lang="el-GR"/>
              <a:pPr>
                <a:defRPr/>
              </a:pPr>
              <a:t>‹#›</a:t>
            </a:fld>
            <a:endParaRPr lang="el-GR"/>
          </a:p>
        </p:txBody>
      </p:sp>
      <p:grpSp>
        <p:nvGrpSpPr>
          <p:cNvPr id="13" name="Group 10">
            <a:extLst>
              <a:ext uri="{FF2B5EF4-FFF2-40B4-BE49-F238E27FC236}">
                <a16:creationId xmlns:a16="http://schemas.microsoft.com/office/drawing/2014/main" id="{F9B57386-B355-4751-BBC1-D9F60A56E393}"/>
              </a:ext>
            </a:extLst>
          </p:cNvPr>
          <p:cNvGrpSpPr>
            <a:grpSpLocks noChangeAspect="1"/>
          </p:cNvGrpSpPr>
          <p:nvPr userDrawn="1"/>
        </p:nvGrpSpPr>
        <p:grpSpPr bwMode="auto">
          <a:xfrm>
            <a:off x="26665" y="58738"/>
            <a:ext cx="3647379" cy="844550"/>
            <a:chOff x="3373" y="3243"/>
            <a:chExt cx="2297" cy="508"/>
          </a:xfrm>
        </p:grpSpPr>
        <p:pic>
          <p:nvPicPr>
            <p:cNvPr id="14" name="Picture 11" descr="bola logo ceid">
              <a:extLst>
                <a:ext uri="{FF2B5EF4-FFF2-40B4-BE49-F238E27FC236}">
                  <a16:creationId xmlns:a16="http://schemas.microsoft.com/office/drawing/2014/main" id="{78904E79-FEAD-40AC-B95B-C55B4241C13D}"/>
                </a:ext>
              </a:extLst>
            </p:cNvPr>
            <p:cNvPicPr>
              <a:picLocks noChangeAspect="1" noChangeArrowheads="1"/>
            </p:cNvPicPr>
            <p:nvPr/>
          </p:nvPicPr>
          <p:blipFill>
            <a:blip r:embed="rId2" cstate="print"/>
            <a:srcRect/>
            <a:stretch>
              <a:fillRect/>
            </a:stretch>
          </p:blipFill>
          <p:spPr bwMode="auto">
            <a:xfrm>
              <a:off x="3373" y="3243"/>
              <a:ext cx="504" cy="508"/>
            </a:xfrm>
            <a:prstGeom prst="rect">
              <a:avLst/>
            </a:prstGeom>
            <a:noFill/>
            <a:ln w="9525">
              <a:noFill/>
              <a:miter lim="800000"/>
              <a:headEnd/>
              <a:tailEnd/>
            </a:ln>
          </p:spPr>
        </p:pic>
        <p:pic>
          <p:nvPicPr>
            <p:cNvPr id="15" name="Picture 12" descr="letras logo ceid">
              <a:extLst>
                <a:ext uri="{FF2B5EF4-FFF2-40B4-BE49-F238E27FC236}">
                  <a16:creationId xmlns:a16="http://schemas.microsoft.com/office/drawing/2014/main" id="{8501BE92-619E-46E4-AA33-2AA359714E82}"/>
                </a:ext>
              </a:extLst>
            </p:cNvPr>
            <p:cNvPicPr>
              <a:picLocks noChangeAspect="1" noChangeArrowheads="1"/>
            </p:cNvPicPr>
            <p:nvPr/>
          </p:nvPicPr>
          <p:blipFill>
            <a:blip r:embed="rId3" cstate="print"/>
            <a:srcRect/>
            <a:stretch>
              <a:fillRect/>
            </a:stretch>
          </p:blipFill>
          <p:spPr bwMode="auto">
            <a:xfrm>
              <a:off x="3923" y="3334"/>
              <a:ext cx="1747" cy="329"/>
            </a:xfrm>
            <a:prstGeom prst="rect">
              <a:avLst/>
            </a:prstGeom>
            <a:noFill/>
            <a:ln w="9525">
              <a:noFill/>
              <a:miter lim="800000"/>
              <a:headEnd/>
              <a:tailEnd/>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l-G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Rectangle 8"/>
          <p:cNvSpPr>
            <a:spLocks noGrp="1" noChangeArrowheads="1"/>
          </p:cNvSpPr>
          <p:nvPr>
            <p:ph type="dt" sz="half" idx="10"/>
          </p:nvPr>
        </p:nvSpPr>
        <p:spPr>
          <a:ln/>
        </p:spPr>
        <p:txBody>
          <a:bodyPr/>
          <a:lstStyle>
            <a:lvl1pPr>
              <a:defRPr/>
            </a:lvl1pPr>
          </a:lstStyle>
          <a:p>
            <a:pPr>
              <a:defRPr/>
            </a:pPr>
            <a:r>
              <a:rPr lang="el-GR" dirty="0"/>
              <a:t>Ημερομηνία</a:t>
            </a:r>
          </a:p>
        </p:txBody>
      </p:sp>
      <p:sp>
        <p:nvSpPr>
          <p:cNvPr id="5" name="Rectangle 9"/>
          <p:cNvSpPr>
            <a:spLocks noGrp="1" noChangeArrowheads="1"/>
          </p:cNvSpPr>
          <p:nvPr>
            <p:ph type="ftr" sz="quarter" idx="11"/>
          </p:nvPr>
        </p:nvSpPr>
        <p:spPr>
          <a:ln/>
        </p:spPr>
        <p:txBody>
          <a:bodyPr/>
          <a:lstStyle>
            <a:lvl1pPr>
              <a:defRPr/>
            </a:lvl1pPr>
          </a:lstStyle>
          <a:p>
            <a:pPr>
              <a:defRPr/>
            </a:pPr>
            <a:r>
              <a:rPr lang="el-GR" dirty="0"/>
              <a:t>Ονοματεπώνυμο</a:t>
            </a:r>
          </a:p>
        </p:txBody>
      </p:sp>
      <p:sp>
        <p:nvSpPr>
          <p:cNvPr id="6" name="Rectangle 10"/>
          <p:cNvSpPr>
            <a:spLocks noGrp="1" noChangeArrowheads="1"/>
          </p:cNvSpPr>
          <p:nvPr>
            <p:ph type="sldNum" sz="quarter" idx="12"/>
          </p:nvPr>
        </p:nvSpPr>
        <p:spPr>
          <a:ln/>
        </p:spPr>
        <p:txBody>
          <a:bodyPr/>
          <a:lstStyle>
            <a:lvl1pPr>
              <a:defRPr/>
            </a:lvl1pPr>
          </a:lstStyle>
          <a:p>
            <a:pPr>
              <a:defRPr/>
            </a:pPr>
            <a:fld id="{8E3AAD90-5AC1-47F7-A67F-ABB045AE64FD}" type="slidenum">
              <a:rPr lang="el-GR"/>
              <a:pPr>
                <a:defRPr/>
              </a:pPr>
              <a:t>‹#›</a:t>
            </a:fld>
            <a:endParaRPr lang="el-G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228600"/>
            <a:ext cx="1981200" cy="5791200"/>
          </a:xfrm>
        </p:spPr>
        <p:txBody>
          <a:bodyPr vert="eaVert"/>
          <a:lstStyle/>
          <a:p>
            <a:r>
              <a:rPr lang="en-US" dirty="0"/>
              <a:t>Click to edit Master title style</a:t>
            </a:r>
            <a:endParaRPr lang="el-GR" dirty="0"/>
          </a:p>
        </p:txBody>
      </p:sp>
      <p:sp>
        <p:nvSpPr>
          <p:cNvPr id="3" name="Vertical Text Placeholder 2"/>
          <p:cNvSpPr>
            <a:spLocks noGrp="1"/>
          </p:cNvSpPr>
          <p:nvPr>
            <p:ph type="body" orient="vert" idx="1"/>
          </p:nvPr>
        </p:nvSpPr>
        <p:spPr>
          <a:xfrm>
            <a:off x="609600" y="228600"/>
            <a:ext cx="5791200" cy="5791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Rectangle 8"/>
          <p:cNvSpPr>
            <a:spLocks noGrp="1" noChangeArrowheads="1"/>
          </p:cNvSpPr>
          <p:nvPr>
            <p:ph type="dt" sz="half" idx="10"/>
          </p:nvPr>
        </p:nvSpPr>
        <p:spPr>
          <a:ln/>
        </p:spPr>
        <p:txBody>
          <a:bodyPr/>
          <a:lstStyle>
            <a:lvl1pPr>
              <a:defRPr/>
            </a:lvl1pPr>
          </a:lstStyle>
          <a:p>
            <a:pPr>
              <a:defRPr/>
            </a:pPr>
            <a:r>
              <a:rPr lang="el-GR" dirty="0"/>
              <a:t>Ημερομηνία</a:t>
            </a:r>
          </a:p>
        </p:txBody>
      </p:sp>
      <p:sp>
        <p:nvSpPr>
          <p:cNvPr id="5" name="Rectangle 9"/>
          <p:cNvSpPr>
            <a:spLocks noGrp="1" noChangeArrowheads="1"/>
          </p:cNvSpPr>
          <p:nvPr>
            <p:ph type="ftr" sz="quarter" idx="11"/>
          </p:nvPr>
        </p:nvSpPr>
        <p:spPr>
          <a:ln/>
        </p:spPr>
        <p:txBody>
          <a:bodyPr/>
          <a:lstStyle>
            <a:lvl1pPr>
              <a:defRPr/>
            </a:lvl1pPr>
          </a:lstStyle>
          <a:p>
            <a:pPr>
              <a:defRPr/>
            </a:pPr>
            <a:r>
              <a:rPr lang="el-GR" dirty="0"/>
              <a:t>Ονοματεπώνυμο</a:t>
            </a:r>
          </a:p>
        </p:txBody>
      </p:sp>
      <p:sp>
        <p:nvSpPr>
          <p:cNvPr id="6" name="Rectangle 10"/>
          <p:cNvSpPr>
            <a:spLocks noGrp="1" noChangeArrowheads="1"/>
          </p:cNvSpPr>
          <p:nvPr>
            <p:ph type="sldNum" sz="quarter" idx="12"/>
          </p:nvPr>
        </p:nvSpPr>
        <p:spPr>
          <a:ln/>
        </p:spPr>
        <p:txBody>
          <a:bodyPr/>
          <a:lstStyle>
            <a:lvl1pPr>
              <a:defRPr/>
            </a:lvl1pPr>
          </a:lstStyle>
          <a:p>
            <a:pPr>
              <a:defRPr/>
            </a:pPr>
            <a:fld id="{9C01A419-2FAF-4E44-8892-55B2320FB49B}" type="slidenum">
              <a:rPr lang="el-GR"/>
              <a:pPr>
                <a:defRPr/>
              </a:pPr>
              <a:t>‹#›</a:t>
            </a:fld>
            <a:endParaRPr lang="el-G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l-G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l-GR" dirty="0"/>
          </a:p>
        </p:txBody>
      </p:sp>
      <p:sp>
        <p:nvSpPr>
          <p:cNvPr id="4" name="Rectangle 8"/>
          <p:cNvSpPr>
            <a:spLocks noGrp="1" noChangeArrowheads="1"/>
          </p:cNvSpPr>
          <p:nvPr>
            <p:ph type="dt" sz="half" idx="10"/>
          </p:nvPr>
        </p:nvSpPr>
        <p:spPr>
          <a:ln/>
        </p:spPr>
        <p:txBody>
          <a:bodyPr/>
          <a:lstStyle>
            <a:lvl1pPr>
              <a:defRPr/>
            </a:lvl1pPr>
          </a:lstStyle>
          <a:p>
            <a:pPr>
              <a:defRPr/>
            </a:pPr>
            <a:r>
              <a:rPr lang="el-GR" dirty="0"/>
              <a:t>Ημερομηνία</a:t>
            </a:r>
          </a:p>
        </p:txBody>
      </p:sp>
      <p:sp>
        <p:nvSpPr>
          <p:cNvPr id="5" name="Rectangle 9"/>
          <p:cNvSpPr>
            <a:spLocks noGrp="1" noChangeArrowheads="1"/>
          </p:cNvSpPr>
          <p:nvPr>
            <p:ph type="ftr" sz="quarter" idx="11"/>
          </p:nvPr>
        </p:nvSpPr>
        <p:spPr>
          <a:ln/>
        </p:spPr>
        <p:txBody>
          <a:bodyPr/>
          <a:lstStyle>
            <a:lvl1pPr>
              <a:defRPr/>
            </a:lvl1pPr>
          </a:lstStyle>
          <a:p>
            <a:pPr>
              <a:defRPr/>
            </a:pPr>
            <a:r>
              <a:rPr lang="el-GR" dirty="0"/>
              <a:t>Ονοματεπώνυμο</a:t>
            </a:r>
          </a:p>
        </p:txBody>
      </p:sp>
      <p:sp>
        <p:nvSpPr>
          <p:cNvPr id="6" name="Rectangle 10"/>
          <p:cNvSpPr>
            <a:spLocks noGrp="1" noChangeArrowheads="1"/>
          </p:cNvSpPr>
          <p:nvPr>
            <p:ph type="sldNum" sz="quarter" idx="12"/>
          </p:nvPr>
        </p:nvSpPr>
        <p:spPr>
          <a:ln/>
        </p:spPr>
        <p:txBody>
          <a:bodyPr/>
          <a:lstStyle>
            <a:lvl1pPr>
              <a:defRPr/>
            </a:lvl1pPr>
          </a:lstStyle>
          <a:p>
            <a:pPr>
              <a:defRPr/>
            </a:pPr>
            <a:fld id="{7F94EDD5-1765-4D67-8B26-471F0CCFB873}" type="slidenum">
              <a:rPr lang="el-GR"/>
              <a:pPr>
                <a:defRPr/>
              </a:pPr>
              <a:t>‹#›</a:t>
            </a:fld>
            <a:endParaRPr lang="el-G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l-G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8"/>
          <p:cNvSpPr>
            <a:spLocks noGrp="1" noChangeArrowheads="1"/>
          </p:cNvSpPr>
          <p:nvPr>
            <p:ph type="dt" sz="half" idx="10"/>
          </p:nvPr>
        </p:nvSpPr>
        <p:spPr>
          <a:ln/>
        </p:spPr>
        <p:txBody>
          <a:bodyPr/>
          <a:lstStyle>
            <a:lvl1pPr>
              <a:defRPr/>
            </a:lvl1pPr>
          </a:lstStyle>
          <a:p>
            <a:pPr>
              <a:defRPr/>
            </a:pPr>
            <a:r>
              <a:rPr lang="el-GR" dirty="0"/>
              <a:t>Ημερομηνία</a:t>
            </a:r>
          </a:p>
        </p:txBody>
      </p:sp>
      <p:sp>
        <p:nvSpPr>
          <p:cNvPr id="5" name="Rectangle 9"/>
          <p:cNvSpPr>
            <a:spLocks noGrp="1" noChangeArrowheads="1"/>
          </p:cNvSpPr>
          <p:nvPr>
            <p:ph type="ftr" sz="quarter" idx="11"/>
          </p:nvPr>
        </p:nvSpPr>
        <p:spPr>
          <a:ln/>
        </p:spPr>
        <p:txBody>
          <a:bodyPr/>
          <a:lstStyle>
            <a:lvl1pPr>
              <a:defRPr/>
            </a:lvl1pPr>
          </a:lstStyle>
          <a:p>
            <a:pPr>
              <a:defRPr/>
            </a:pPr>
            <a:r>
              <a:rPr lang="el-GR" dirty="0"/>
              <a:t>Ονοματεπώνυμο</a:t>
            </a:r>
          </a:p>
        </p:txBody>
      </p:sp>
      <p:sp>
        <p:nvSpPr>
          <p:cNvPr id="6" name="Rectangle 10"/>
          <p:cNvSpPr>
            <a:spLocks noGrp="1" noChangeArrowheads="1"/>
          </p:cNvSpPr>
          <p:nvPr>
            <p:ph type="sldNum" sz="quarter" idx="12"/>
          </p:nvPr>
        </p:nvSpPr>
        <p:spPr>
          <a:ln/>
        </p:spPr>
        <p:txBody>
          <a:bodyPr/>
          <a:lstStyle>
            <a:lvl1pPr>
              <a:defRPr/>
            </a:lvl1pPr>
          </a:lstStyle>
          <a:p>
            <a:pPr>
              <a:defRPr/>
            </a:pPr>
            <a:fld id="{98659873-AEBC-4C1C-9F8A-D3FF36F798CB}" type="slidenum">
              <a:rPr lang="el-GR"/>
              <a:pPr>
                <a:defRPr/>
              </a:pPr>
              <a:t>‹#›</a:t>
            </a:fld>
            <a:endParaRPr lang="el-G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l-GR"/>
          </a:p>
        </p:txBody>
      </p:sp>
      <p:sp>
        <p:nvSpPr>
          <p:cNvPr id="3" name="Content Placeholder 2"/>
          <p:cNvSpPr>
            <a:spLocks noGrp="1"/>
          </p:cNvSpPr>
          <p:nvPr>
            <p:ph sz="half" idx="1"/>
          </p:nvPr>
        </p:nvSpPr>
        <p:spPr>
          <a:xfrm>
            <a:off x="609600" y="1600200"/>
            <a:ext cx="3886200" cy="4419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Content Placeholder 3"/>
          <p:cNvSpPr>
            <a:spLocks noGrp="1"/>
          </p:cNvSpPr>
          <p:nvPr>
            <p:ph sz="half" idx="2"/>
          </p:nvPr>
        </p:nvSpPr>
        <p:spPr>
          <a:xfrm>
            <a:off x="4648200" y="1600200"/>
            <a:ext cx="3886200" cy="4419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5" name="Rectangle 8"/>
          <p:cNvSpPr>
            <a:spLocks noGrp="1" noChangeArrowheads="1"/>
          </p:cNvSpPr>
          <p:nvPr>
            <p:ph type="dt" sz="half" idx="10"/>
          </p:nvPr>
        </p:nvSpPr>
        <p:spPr>
          <a:ln/>
        </p:spPr>
        <p:txBody>
          <a:bodyPr/>
          <a:lstStyle>
            <a:lvl1pPr>
              <a:defRPr/>
            </a:lvl1pPr>
          </a:lstStyle>
          <a:p>
            <a:pPr>
              <a:defRPr/>
            </a:pPr>
            <a:r>
              <a:rPr lang="el-GR" dirty="0"/>
              <a:t>Ημερομηνία</a:t>
            </a:r>
          </a:p>
        </p:txBody>
      </p:sp>
      <p:sp>
        <p:nvSpPr>
          <p:cNvPr id="6" name="Rectangle 9"/>
          <p:cNvSpPr>
            <a:spLocks noGrp="1" noChangeArrowheads="1"/>
          </p:cNvSpPr>
          <p:nvPr>
            <p:ph type="ftr" sz="quarter" idx="11"/>
          </p:nvPr>
        </p:nvSpPr>
        <p:spPr>
          <a:ln/>
        </p:spPr>
        <p:txBody>
          <a:bodyPr/>
          <a:lstStyle>
            <a:lvl1pPr>
              <a:defRPr/>
            </a:lvl1pPr>
          </a:lstStyle>
          <a:p>
            <a:pPr>
              <a:defRPr/>
            </a:pPr>
            <a:r>
              <a:rPr lang="el-GR" dirty="0"/>
              <a:t>Ονοματεπώνυμο</a:t>
            </a:r>
          </a:p>
        </p:txBody>
      </p:sp>
      <p:sp>
        <p:nvSpPr>
          <p:cNvPr id="7" name="Rectangle 10"/>
          <p:cNvSpPr>
            <a:spLocks noGrp="1" noChangeArrowheads="1"/>
          </p:cNvSpPr>
          <p:nvPr>
            <p:ph type="sldNum" sz="quarter" idx="12"/>
          </p:nvPr>
        </p:nvSpPr>
        <p:spPr>
          <a:ln/>
        </p:spPr>
        <p:txBody>
          <a:bodyPr/>
          <a:lstStyle>
            <a:lvl1pPr>
              <a:defRPr/>
            </a:lvl1pPr>
          </a:lstStyle>
          <a:p>
            <a:pPr>
              <a:defRPr/>
            </a:pPr>
            <a:fld id="{309836A4-FD54-41AB-AF61-CCCA1452642E}" type="slidenum">
              <a:rPr lang="el-GR"/>
              <a:pPr>
                <a:defRPr/>
              </a:pPr>
              <a:t>‹#›</a:t>
            </a:fld>
            <a:endParaRPr lang="el-G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l-G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7" name="Rectangle 8"/>
          <p:cNvSpPr>
            <a:spLocks noGrp="1" noChangeArrowheads="1"/>
          </p:cNvSpPr>
          <p:nvPr>
            <p:ph type="dt" sz="half" idx="10"/>
          </p:nvPr>
        </p:nvSpPr>
        <p:spPr>
          <a:ln/>
        </p:spPr>
        <p:txBody>
          <a:bodyPr/>
          <a:lstStyle>
            <a:lvl1pPr>
              <a:defRPr/>
            </a:lvl1pPr>
          </a:lstStyle>
          <a:p>
            <a:pPr>
              <a:defRPr/>
            </a:pPr>
            <a:r>
              <a:rPr lang="el-GR" dirty="0"/>
              <a:t>Ημερομηνία</a:t>
            </a:r>
          </a:p>
        </p:txBody>
      </p:sp>
      <p:sp>
        <p:nvSpPr>
          <p:cNvPr id="8" name="Rectangle 9"/>
          <p:cNvSpPr>
            <a:spLocks noGrp="1" noChangeArrowheads="1"/>
          </p:cNvSpPr>
          <p:nvPr>
            <p:ph type="ftr" sz="quarter" idx="11"/>
          </p:nvPr>
        </p:nvSpPr>
        <p:spPr>
          <a:ln/>
        </p:spPr>
        <p:txBody>
          <a:bodyPr/>
          <a:lstStyle>
            <a:lvl1pPr>
              <a:defRPr/>
            </a:lvl1pPr>
          </a:lstStyle>
          <a:p>
            <a:pPr>
              <a:defRPr/>
            </a:pPr>
            <a:r>
              <a:rPr lang="el-GR" dirty="0"/>
              <a:t>Ονοματεπώνυμο</a:t>
            </a:r>
          </a:p>
        </p:txBody>
      </p:sp>
      <p:sp>
        <p:nvSpPr>
          <p:cNvPr id="9" name="Rectangle 10"/>
          <p:cNvSpPr>
            <a:spLocks noGrp="1" noChangeArrowheads="1"/>
          </p:cNvSpPr>
          <p:nvPr>
            <p:ph type="sldNum" sz="quarter" idx="12"/>
          </p:nvPr>
        </p:nvSpPr>
        <p:spPr>
          <a:ln/>
        </p:spPr>
        <p:txBody>
          <a:bodyPr/>
          <a:lstStyle>
            <a:lvl1pPr>
              <a:defRPr/>
            </a:lvl1pPr>
          </a:lstStyle>
          <a:p>
            <a:pPr>
              <a:defRPr/>
            </a:pPr>
            <a:fld id="{E83485D0-DEBD-4369-A789-D00EE25BCA1E}" type="slidenum">
              <a:rPr lang="el-GR"/>
              <a:pPr>
                <a:defRPr/>
              </a:pPr>
              <a:t>‹#›</a:t>
            </a:fld>
            <a:endParaRPr lang="el-G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l-GR"/>
          </a:p>
        </p:txBody>
      </p:sp>
      <p:sp>
        <p:nvSpPr>
          <p:cNvPr id="3" name="Rectangle 8"/>
          <p:cNvSpPr>
            <a:spLocks noGrp="1" noChangeArrowheads="1"/>
          </p:cNvSpPr>
          <p:nvPr>
            <p:ph type="dt" sz="half" idx="10"/>
          </p:nvPr>
        </p:nvSpPr>
        <p:spPr>
          <a:ln/>
        </p:spPr>
        <p:txBody>
          <a:bodyPr/>
          <a:lstStyle>
            <a:lvl1pPr>
              <a:defRPr/>
            </a:lvl1pPr>
          </a:lstStyle>
          <a:p>
            <a:pPr>
              <a:defRPr/>
            </a:pPr>
            <a:r>
              <a:rPr lang="el-GR" dirty="0"/>
              <a:t>Ημερομηνία</a:t>
            </a:r>
          </a:p>
        </p:txBody>
      </p:sp>
      <p:sp>
        <p:nvSpPr>
          <p:cNvPr id="4" name="Rectangle 9"/>
          <p:cNvSpPr>
            <a:spLocks noGrp="1" noChangeArrowheads="1"/>
          </p:cNvSpPr>
          <p:nvPr>
            <p:ph type="ftr" sz="quarter" idx="11"/>
          </p:nvPr>
        </p:nvSpPr>
        <p:spPr>
          <a:ln/>
        </p:spPr>
        <p:txBody>
          <a:bodyPr/>
          <a:lstStyle>
            <a:lvl1pPr>
              <a:defRPr/>
            </a:lvl1pPr>
          </a:lstStyle>
          <a:p>
            <a:pPr>
              <a:defRPr/>
            </a:pPr>
            <a:r>
              <a:rPr lang="el-GR" dirty="0"/>
              <a:t>Ονοματεπώνυμο</a:t>
            </a:r>
          </a:p>
        </p:txBody>
      </p:sp>
      <p:sp>
        <p:nvSpPr>
          <p:cNvPr id="5" name="Rectangle 10"/>
          <p:cNvSpPr>
            <a:spLocks noGrp="1" noChangeArrowheads="1"/>
          </p:cNvSpPr>
          <p:nvPr>
            <p:ph type="sldNum" sz="quarter" idx="12"/>
          </p:nvPr>
        </p:nvSpPr>
        <p:spPr>
          <a:ln/>
        </p:spPr>
        <p:txBody>
          <a:bodyPr/>
          <a:lstStyle>
            <a:lvl1pPr>
              <a:defRPr/>
            </a:lvl1pPr>
          </a:lstStyle>
          <a:p>
            <a:pPr>
              <a:defRPr/>
            </a:pPr>
            <a:fld id="{B0250D5A-A4A6-45C0-AEE7-76734807A29D}" type="slidenum">
              <a:rPr lang="el-GR"/>
              <a:pPr>
                <a:defRPr/>
              </a:pPr>
              <a:t>‹#›</a:t>
            </a:fld>
            <a:endParaRPr lang="el-G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8"/>
          <p:cNvSpPr>
            <a:spLocks noGrp="1" noChangeArrowheads="1"/>
          </p:cNvSpPr>
          <p:nvPr>
            <p:ph type="dt" sz="half" idx="10"/>
          </p:nvPr>
        </p:nvSpPr>
        <p:spPr>
          <a:ln/>
        </p:spPr>
        <p:txBody>
          <a:bodyPr/>
          <a:lstStyle>
            <a:lvl1pPr>
              <a:defRPr/>
            </a:lvl1pPr>
          </a:lstStyle>
          <a:p>
            <a:pPr>
              <a:defRPr/>
            </a:pPr>
            <a:r>
              <a:rPr lang="el-GR" dirty="0"/>
              <a:t>Ημερομηνία</a:t>
            </a:r>
          </a:p>
        </p:txBody>
      </p:sp>
      <p:sp>
        <p:nvSpPr>
          <p:cNvPr id="3" name="Rectangle 9"/>
          <p:cNvSpPr>
            <a:spLocks noGrp="1" noChangeArrowheads="1"/>
          </p:cNvSpPr>
          <p:nvPr>
            <p:ph type="ftr" sz="quarter" idx="11"/>
          </p:nvPr>
        </p:nvSpPr>
        <p:spPr>
          <a:ln/>
        </p:spPr>
        <p:txBody>
          <a:bodyPr/>
          <a:lstStyle>
            <a:lvl1pPr>
              <a:defRPr/>
            </a:lvl1pPr>
          </a:lstStyle>
          <a:p>
            <a:pPr>
              <a:defRPr/>
            </a:pPr>
            <a:r>
              <a:rPr lang="el-GR" dirty="0"/>
              <a:t>Ονοματεπώνυμο</a:t>
            </a:r>
          </a:p>
        </p:txBody>
      </p:sp>
      <p:sp>
        <p:nvSpPr>
          <p:cNvPr id="4" name="Rectangle 10"/>
          <p:cNvSpPr>
            <a:spLocks noGrp="1" noChangeArrowheads="1"/>
          </p:cNvSpPr>
          <p:nvPr>
            <p:ph type="sldNum" sz="quarter" idx="12"/>
          </p:nvPr>
        </p:nvSpPr>
        <p:spPr>
          <a:ln/>
        </p:spPr>
        <p:txBody>
          <a:bodyPr/>
          <a:lstStyle>
            <a:lvl1pPr>
              <a:defRPr/>
            </a:lvl1pPr>
          </a:lstStyle>
          <a:p>
            <a:pPr>
              <a:defRPr/>
            </a:pPr>
            <a:fld id="{7547374E-E09A-4C3E-90A7-C140DC3C2860}" type="slidenum">
              <a:rPr lang="el-GR"/>
              <a:pPr>
                <a:defRPr/>
              </a:pPr>
              <a:t>‹#›</a:t>
            </a:fld>
            <a:endParaRPr lang="el-G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l-G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8"/>
          <p:cNvSpPr>
            <a:spLocks noGrp="1" noChangeArrowheads="1"/>
          </p:cNvSpPr>
          <p:nvPr>
            <p:ph type="dt" sz="half" idx="10"/>
          </p:nvPr>
        </p:nvSpPr>
        <p:spPr>
          <a:ln/>
        </p:spPr>
        <p:txBody>
          <a:bodyPr/>
          <a:lstStyle>
            <a:lvl1pPr>
              <a:defRPr/>
            </a:lvl1pPr>
          </a:lstStyle>
          <a:p>
            <a:pPr>
              <a:defRPr/>
            </a:pPr>
            <a:r>
              <a:rPr lang="el-GR" dirty="0"/>
              <a:t>Ημερομηνία</a:t>
            </a:r>
          </a:p>
        </p:txBody>
      </p:sp>
      <p:sp>
        <p:nvSpPr>
          <p:cNvPr id="6" name="Rectangle 9"/>
          <p:cNvSpPr>
            <a:spLocks noGrp="1" noChangeArrowheads="1"/>
          </p:cNvSpPr>
          <p:nvPr>
            <p:ph type="ftr" sz="quarter" idx="11"/>
          </p:nvPr>
        </p:nvSpPr>
        <p:spPr>
          <a:ln/>
        </p:spPr>
        <p:txBody>
          <a:bodyPr/>
          <a:lstStyle>
            <a:lvl1pPr>
              <a:defRPr/>
            </a:lvl1pPr>
          </a:lstStyle>
          <a:p>
            <a:pPr>
              <a:defRPr/>
            </a:pPr>
            <a:r>
              <a:rPr lang="el-GR" dirty="0"/>
              <a:t>Ονοματεπώνυμο</a:t>
            </a:r>
          </a:p>
        </p:txBody>
      </p:sp>
      <p:sp>
        <p:nvSpPr>
          <p:cNvPr id="7" name="Rectangle 10"/>
          <p:cNvSpPr>
            <a:spLocks noGrp="1" noChangeArrowheads="1"/>
          </p:cNvSpPr>
          <p:nvPr>
            <p:ph type="sldNum" sz="quarter" idx="12"/>
          </p:nvPr>
        </p:nvSpPr>
        <p:spPr>
          <a:ln/>
        </p:spPr>
        <p:txBody>
          <a:bodyPr/>
          <a:lstStyle>
            <a:lvl1pPr>
              <a:defRPr/>
            </a:lvl1pPr>
          </a:lstStyle>
          <a:p>
            <a:pPr>
              <a:defRPr/>
            </a:pPr>
            <a:fld id="{4D647B2B-32B7-4B33-9250-CFF0A1D28EA1}" type="slidenum">
              <a:rPr lang="el-GR"/>
              <a:pPr>
                <a:defRPr/>
              </a:pPr>
              <a:t>‹#›</a:t>
            </a:fld>
            <a:endParaRPr lang="el-G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l-G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l-GR"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8"/>
          <p:cNvSpPr>
            <a:spLocks noGrp="1" noChangeArrowheads="1"/>
          </p:cNvSpPr>
          <p:nvPr>
            <p:ph type="dt" sz="half" idx="10"/>
          </p:nvPr>
        </p:nvSpPr>
        <p:spPr>
          <a:ln/>
        </p:spPr>
        <p:txBody>
          <a:bodyPr/>
          <a:lstStyle>
            <a:lvl1pPr>
              <a:defRPr/>
            </a:lvl1pPr>
          </a:lstStyle>
          <a:p>
            <a:pPr>
              <a:defRPr/>
            </a:pPr>
            <a:r>
              <a:rPr lang="el-GR" dirty="0"/>
              <a:t>Ημερομηνία</a:t>
            </a:r>
          </a:p>
        </p:txBody>
      </p:sp>
      <p:sp>
        <p:nvSpPr>
          <p:cNvPr id="6" name="Rectangle 9"/>
          <p:cNvSpPr>
            <a:spLocks noGrp="1" noChangeArrowheads="1"/>
          </p:cNvSpPr>
          <p:nvPr>
            <p:ph type="ftr" sz="quarter" idx="11"/>
          </p:nvPr>
        </p:nvSpPr>
        <p:spPr>
          <a:ln/>
        </p:spPr>
        <p:txBody>
          <a:bodyPr/>
          <a:lstStyle>
            <a:lvl1pPr>
              <a:defRPr/>
            </a:lvl1pPr>
          </a:lstStyle>
          <a:p>
            <a:pPr>
              <a:defRPr/>
            </a:pPr>
            <a:r>
              <a:rPr lang="el-GR" dirty="0"/>
              <a:t>Ονοματεπώνυμο</a:t>
            </a:r>
          </a:p>
        </p:txBody>
      </p:sp>
      <p:sp>
        <p:nvSpPr>
          <p:cNvPr id="7" name="Rectangle 10"/>
          <p:cNvSpPr>
            <a:spLocks noGrp="1" noChangeArrowheads="1"/>
          </p:cNvSpPr>
          <p:nvPr>
            <p:ph type="sldNum" sz="quarter" idx="12"/>
          </p:nvPr>
        </p:nvSpPr>
        <p:spPr>
          <a:ln/>
        </p:spPr>
        <p:txBody>
          <a:bodyPr/>
          <a:lstStyle>
            <a:lvl1pPr>
              <a:defRPr/>
            </a:lvl1pPr>
          </a:lstStyle>
          <a:p>
            <a:pPr>
              <a:defRPr/>
            </a:pPr>
            <a:fld id="{A7B4C7E9-453B-4FA5-813C-E4005DBA3B07}" type="slidenum">
              <a:rPr lang="el-GR"/>
              <a:pPr>
                <a:defRPr/>
              </a:pPr>
              <a:t>‹#›</a:t>
            </a:fld>
            <a:endParaRPr lang="el-G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1026" name="Group 2"/>
          <p:cNvGrpSpPr>
            <a:grpSpLocks/>
          </p:cNvGrpSpPr>
          <p:nvPr/>
        </p:nvGrpSpPr>
        <p:grpSpPr bwMode="auto">
          <a:xfrm>
            <a:off x="0" y="152400"/>
            <a:ext cx="8686800" cy="6096000"/>
            <a:chOff x="0" y="96"/>
            <a:chExt cx="5472" cy="3840"/>
          </a:xfrm>
        </p:grpSpPr>
        <p:sp>
          <p:nvSpPr>
            <p:cNvPr id="12291" name="AutoShape 3"/>
            <p:cNvSpPr>
              <a:spLocks noChangeArrowheads="1"/>
            </p:cNvSpPr>
            <p:nvPr/>
          </p:nvSpPr>
          <p:spPr bwMode="auto">
            <a:xfrm>
              <a:off x="240" y="336"/>
              <a:ext cx="5232" cy="3600"/>
            </a:xfrm>
            <a:prstGeom prst="roundRect">
              <a:avLst>
                <a:gd name="adj" fmla="val 13727"/>
              </a:avLst>
            </a:prstGeom>
            <a:noFill/>
            <a:ln w="50800">
              <a:solidFill>
                <a:schemeClr val="bg2"/>
              </a:solidFill>
              <a:round/>
              <a:headEnd/>
              <a:tailEnd/>
            </a:ln>
            <a:effectLst/>
          </p:spPr>
          <p:txBody>
            <a:bodyPr wrap="none" anchor="ctr"/>
            <a:lstStyle/>
            <a:p>
              <a:pPr algn="ctr">
                <a:defRPr/>
              </a:pPr>
              <a:endParaRPr lang="el-GR" sz="2400">
                <a:latin typeface="Times New Roman" pitchFamily="18" charset="0"/>
              </a:endParaRPr>
            </a:p>
          </p:txBody>
        </p:sp>
        <p:sp>
          <p:nvSpPr>
            <p:cNvPr id="12292" name="AutoShape 4"/>
            <p:cNvSpPr>
              <a:spLocks noChangeArrowheads="1"/>
            </p:cNvSpPr>
            <p:nvPr/>
          </p:nvSpPr>
          <p:spPr bwMode="blackWhite">
            <a:xfrm>
              <a:off x="0" y="96"/>
              <a:ext cx="5376" cy="768"/>
            </a:xfrm>
            <a:custGeom>
              <a:avLst/>
              <a:gdLst>
                <a:gd name="G0" fmla="+- 1000 0 0"/>
                <a:gd name="G1" fmla="+- 1000 0 0"/>
                <a:gd name="G2" fmla="+- G0 0 G1"/>
                <a:gd name="G3" fmla="*/ G1 1 2"/>
                <a:gd name="G4" fmla="+- G0 0 G3"/>
                <a:gd name="T0" fmla="*/ 0 w 1000"/>
                <a:gd name="T1" fmla="*/ 0 h 1000"/>
                <a:gd name="T2" fmla="*/ G4 w 1000"/>
                <a:gd name="T3" fmla="*/ G1 h 1000"/>
              </a:gdLst>
              <a:ahLst/>
              <a:cxnLst>
                <a:cxn ang="0">
                  <a:pos x="0" y="0"/>
                </a:cxn>
                <a:cxn ang="0">
                  <a:pos x="6499" y="0"/>
                </a:cxn>
                <a:cxn ang="0">
                  <a:pos x="7000" y="500"/>
                </a:cxn>
                <a:cxn ang="0">
                  <a:pos x="6500" y="1000"/>
                </a:cxn>
                <a:cxn ang="0">
                  <a:pos x="0" y="1000"/>
                </a:cxn>
              </a:cxnLst>
              <a:rect l="T0" t="T1" r="T2" b="T3"/>
              <a:pathLst>
                <a:path w="7000" h="1000">
                  <a:moveTo>
                    <a:pt x="0" y="0"/>
                  </a:moveTo>
                  <a:lnTo>
                    <a:pt x="6499" y="0"/>
                  </a:lnTo>
                  <a:cubicBezTo>
                    <a:pt x="6776" y="0"/>
                    <a:pt x="7000" y="223"/>
                    <a:pt x="7000" y="500"/>
                  </a:cubicBezTo>
                  <a:cubicBezTo>
                    <a:pt x="7000" y="776"/>
                    <a:pt x="6776" y="999"/>
                    <a:pt x="6500" y="1000"/>
                  </a:cubicBezTo>
                  <a:lnTo>
                    <a:pt x="0" y="1000"/>
                  </a:lnTo>
                  <a:close/>
                </a:path>
              </a:pathLst>
            </a:custGeom>
            <a:solidFill>
              <a:schemeClr val="folHlink"/>
            </a:solidFill>
            <a:ln w="9525">
              <a:noFill/>
              <a:miter lim="800000"/>
              <a:headEnd/>
              <a:tailEnd/>
            </a:ln>
          </p:spPr>
          <p:txBody>
            <a:bodyPr/>
            <a:lstStyle/>
            <a:p>
              <a:pPr>
                <a:defRPr/>
              </a:pPr>
              <a:endParaRPr lang="el-GR" sz="2400">
                <a:latin typeface="Times New Roman" pitchFamily="18" charset="0"/>
              </a:endParaRPr>
            </a:p>
          </p:txBody>
        </p:sp>
        <p:sp>
          <p:nvSpPr>
            <p:cNvPr id="12293" name="Line 5"/>
            <p:cNvSpPr>
              <a:spLocks noChangeShapeType="1"/>
            </p:cNvSpPr>
            <p:nvPr/>
          </p:nvSpPr>
          <p:spPr bwMode="auto">
            <a:xfrm>
              <a:off x="0" y="768"/>
              <a:ext cx="5088" cy="0"/>
            </a:xfrm>
            <a:prstGeom prst="line">
              <a:avLst/>
            </a:prstGeom>
            <a:noFill/>
            <a:ln w="38100">
              <a:solidFill>
                <a:schemeClr val="bg1"/>
              </a:solidFill>
              <a:round/>
              <a:headEnd/>
              <a:tailEnd/>
            </a:ln>
            <a:effectLst/>
          </p:spPr>
          <p:txBody>
            <a:bodyPr/>
            <a:lstStyle/>
            <a:p>
              <a:pPr>
                <a:defRPr/>
              </a:pPr>
              <a:endParaRPr lang="el-GR">
                <a:latin typeface="Arial" charset="0"/>
              </a:endParaRPr>
            </a:p>
          </p:txBody>
        </p:sp>
      </p:grpSp>
      <p:sp>
        <p:nvSpPr>
          <p:cNvPr id="1027" name="Rectangle 6"/>
          <p:cNvSpPr>
            <a:spLocks noGrp="1" noChangeArrowheads="1"/>
          </p:cNvSpPr>
          <p:nvPr>
            <p:ph type="title"/>
          </p:nvPr>
        </p:nvSpPr>
        <p:spPr bwMode="auto">
          <a:xfrm>
            <a:off x="381000" y="228600"/>
            <a:ext cx="782955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l-GR" dirty="0" err="1"/>
              <a:t>Click</a:t>
            </a:r>
            <a:r>
              <a:rPr lang="el-GR" dirty="0"/>
              <a:t> </a:t>
            </a:r>
            <a:r>
              <a:rPr lang="el-GR" dirty="0" err="1"/>
              <a:t>to</a:t>
            </a:r>
            <a:r>
              <a:rPr lang="el-GR" dirty="0"/>
              <a:t> </a:t>
            </a:r>
            <a:r>
              <a:rPr lang="el-GR" dirty="0" err="1"/>
              <a:t>edit</a:t>
            </a:r>
            <a:r>
              <a:rPr lang="el-GR" dirty="0"/>
              <a:t> </a:t>
            </a:r>
            <a:r>
              <a:rPr lang="el-GR" dirty="0" err="1"/>
              <a:t>Master</a:t>
            </a:r>
            <a:r>
              <a:rPr lang="el-GR" dirty="0"/>
              <a:t> </a:t>
            </a:r>
            <a:r>
              <a:rPr lang="el-GR" dirty="0" err="1"/>
              <a:t>title</a:t>
            </a:r>
            <a:r>
              <a:rPr lang="el-GR" dirty="0"/>
              <a:t> </a:t>
            </a:r>
            <a:r>
              <a:rPr lang="el-GR" dirty="0" err="1"/>
              <a:t>style</a:t>
            </a:r>
            <a:endParaRPr lang="el-GR" dirty="0"/>
          </a:p>
        </p:txBody>
      </p:sp>
      <p:sp>
        <p:nvSpPr>
          <p:cNvPr id="1028" name="Rectangle 7"/>
          <p:cNvSpPr>
            <a:spLocks noGrp="1" noChangeArrowheads="1"/>
          </p:cNvSpPr>
          <p:nvPr>
            <p:ph type="body" idx="1"/>
          </p:nvPr>
        </p:nvSpPr>
        <p:spPr bwMode="auto">
          <a:xfrm>
            <a:off x="609600" y="1600200"/>
            <a:ext cx="7924800" cy="4419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l-GR"/>
              <a:t>Click to edit Master text styles</a:t>
            </a:r>
          </a:p>
          <a:p>
            <a:pPr lvl="1"/>
            <a:r>
              <a:rPr lang="el-GR"/>
              <a:t>Second level</a:t>
            </a:r>
          </a:p>
          <a:p>
            <a:pPr lvl="2"/>
            <a:r>
              <a:rPr lang="el-GR"/>
              <a:t>Third level</a:t>
            </a:r>
          </a:p>
          <a:p>
            <a:pPr lvl="3"/>
            <a:r>
              <a:rPr lang="el-GR"/>
              <a:t>Fourth level</a:t>
            </a:r>
          </a:p>
          <a:p>
            <a:pPr lvl="4"/>
            <a:r>
              <a:rPr lang="el-GR"/>
              <a:t>Fifth level</a:t>
            </a:r>
          </a:p>
        </p:txBody>
      </p:sp>
      <p:sp>
        <p:nvSpPr>
          <p:cNvPr id="12296" name="Rectangle 8"/>
          <p:cNvSpPr>
            <a:spLocks noGrp="1" noChangeArrowheads="1"/>
          </p:cNvSpPr>
          <p:nvPr>
            <p:ph type="dt" sz="half" idx="2"/>
          </p:nvPr>
        </p:nvSpPr>
        <p:spPr bwMode="auto">
          <a:xfrm>
            <a:off x="2762250" y="6309320"/>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defRPr>
            </a:lvl1pPr>
          </a:lstStyle>
          <a:p>
            <a:pPr>
              <a:defRPr/>
            </a:pPr>
            <a:r>
              <a:rPr lang="el-GR" dirty="0"/>
              <a:t>Ημερομηνία</a:t>
            </a:r>
          </a:p>
        </p:txBody>
      </p:sp>
      <p:sp>
        <p:nvSpPr>
          <p:cNvPr id="12297" name="Rectangle 9"/>
          <p:cNvSpPr>
            <a:spLocks noGrp="1" noChangeArrowheads="1"/>
          </p:cNvSpPr>
          <p:nvPr>
            <p:ph type="ftr" sz="quarter" idx="3"/>
          </p:nvPr>
        </p:nvSpPr>
        <p:spPr bwMode="auto">
          <a:xfrm>
            <a:off x="5029981" y="630932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Arial" charset="0"/>
              </a:defRPr>
            </a:lvl1pPr>
          </a:lstStyle>
          <a:p>
            <a:pPr>
              <a:defRPr/>
            </a:pPr>
            <a:r>
              <a:rPr lang="el-GR" dirty="0"/>
              <a:t>Ονοματεπώνυμό σας</a:t>
            </a:r>
          </a:p>
        </p:txBody>
      </p:sp>
      <p:sp>
        <p:nvSpPr>
          <p:cNvPr id="12298" name="Rectangle 10"/>
          <p:cNvSpPr>
            <a:spLocks noGrp="1" noChangeArrowheads="1"/>
          </p:cNvSpPr>
          <p:nvPr>
            <p:ph type="sldNum" sz="quarter" idx="4"/>
          </p:nvPr>
        </p:nvSpPr>
        <p:spPr bwMode="auto">
          <a:xfrm>
            <a:off x="8059712" y="6309320"/>
            <a:ext cx="609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Black" pitchFamily="34" charset="0"/>
              </a:defRPr>
            </a:lvl1pPr>
          </a:lstStyle>
          <a:p>
            <a:pPr>
              <a:defRPr/>
            </a:pPr>
            <a:fld id="{1BEB4134-4AF6-4F04-806C-2526E164A86C}" type="slidenum">
              <a:rPr lang="el-GR"/>
              <a:pPr>
                <a:defRPr/>
              </a:pPr>
              <a:t>‹#›</a:t>
            </a:fld>
            <a:endParaRPr lang="el-GR"/>
          </a:p>
        </p:txBody>
      </p:sp>
      <p:grpSp>
        <p:nvGrpSpPr>
          <p:cNvPr id="12" name="Group 10">
            <a:extLst>
              <a:ext uri="{FF2B5EF4-FFF2-40B4-BE49-F238E27FC236}">
                <a16:creationId xmlns:a16="http://schemas.microsoft.com/office/drawing/2014/main" id="{3F7B1D8E-6F5C-4C83-AAA0-3C7AF0B6BB55}"/>
              </a:ext>
            </a:extLst>
          </p:cNvPr>
          <p:cNvGrpSpPr>
            <a:grpSpLocks noChangeAspect="1"/>
          </p:cNvGrpSpPr>
          <p:nvPr userDrawn="1"/>
        </p:nvGrpSpPr>
        <p:grpSpPr bwMode="auto">
          <a:xfrm>
            <a:off x="51489" y="6248400"/>
            <a:ext cx="2520261" cy="583566"/>
            <a:chOff x="3373" y="3243"/>
            <a:chExt cx="2297" cy="508"/>
          </a:xfrm>
        </p:grpSpPr>
        <p:pic>
          <p:nvPicPr>
            <p:cNvPr id="13" name="Picture 11" descr="bola logo ceid">
              <a:extLst>
                <a:ext uri="{FF2B5EF4-FFF2-40B4-BE49-F238E27FC236}">
                  <a16:creationId xmlns:a16="http://schemas.microsoft.com/office/drawing/2014/main" id="{2402499E-8F22-49B5-87A5-7071B2C7BFC4}"/>
                </a:ext>
              </a:extLst>
            </p:cNvPr>
            <p:cNvPicPr>
              <a:picLocks noChangeAspect="1" noChangeArrowheads="1"/>
            </p:cNvPicPr>
            <p:nvPr/>
          </p:nvPicPr>
          <p:blipFill>
            <a:blip r:embed="rId13" cstate="print"/>
            <a:srcRect/>
            <a:stretch>
              <a:fillRect/>
            </a:stretch>
          </p:blipFill>
          <p:spPr bwMode="auto">
            <a:xfrm>
              <a:off x="3373" y="3243"/>
              <a:ext cx="504" cy="508"/>
            </a:xfrm>
            <a:prstGeom prst="rect">
              <a:avLst/>
            </a:prstGeom>
            <a:noFill/>
            <a:ln w="9525">
              <a:noFill/>
              <a:miter lim="800000"/>
              <a:headEnd/>
              <a:tailEnd/>
            </a:ln>
          </p:spPr>
        </p:pic>
        <p:pic>
          <p:nvPicPr>
            <p:cNvPr id="14" name="Picture 12" descr="letras logo ceid">
              <a:extLst>
                <a:ext uri="{FF2B5EF4-FFF2-40B4-BE49-F238E27FC236}">
                  <a16:creationId xmlns:a16="http://schemas.microsoft.com/office/drawing/2014/main" id="{560B183F-9AA2-4BC5-8414-18355B1F87A7}"/>
                </a:ext>
              </a:extLst>
            </p:cNvPr>
            <p:cNvPicPr>
              <a:picLocks noChangeAspect="1" noChangeArrowheads="1"/>
            </p:cNvPicPr>
            <p:nvPr/>
          </p:nvPicPr>
          <p:blipFill>
            <a:blip r:embed="rId14" cstate="print"/>
            <a:srcRect/>
            <a:stretch>
              <a:fillRect/>
            </a:stretch>
          </p:blipFill>
          <p:spPr bwMode="auto">
            <a:xfrm>
              <a:off x="3923" y="3334"/>
              <a:ext cx="1747" cy="329"/>
            </a:xfrm>
            <a:prstGeom prst="rect">
              <a:avLst/>
            </a:prstGeom>
            <a:noFill/>
            <a:ln w="9525">
              <a:noFill/>
              <a:miter lim="800000"/>
              <a:headEnd/>
              <a:tailEnd/>
            </a:ln>
          </p:spPr>
        </p:pic>
      </p:grpSp>
    </p:spTree>
  </p:cSld>
  <p:clrMap bg1="lt1" tx1="dk1" bg2="lt2" tx2="dk2" accent1="accent1" accent2="accent2" accent3="accent3" accent4="accent4" accent5="accent5" accent6="accent6" hlink="hlink" folHlink="folHlink"/>
  <p:sldLayoutIdLst>
    <p:sldLayoutId id="2147483884"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Lst>
  <p:hf hdr="0"/>
  <p:txStyles>
    <p:title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Century Gothic" pitchFamily="34" charset="0"/>
        </a:defRPr>
      </a:lvl2pPr>
      <a:lvl3pPr algn="l" rtl="0" eaLnBrk="0" fontAlgn="base" hangingPunct="0">
        <a:spcBef>
          <a:spcPct val="0"/>
        </a:spcBef>
        <a:spcAft>
          <a:spcPct val="0"/>
        </a:spcAft>
        <a:defRPr sz="3600" b="1">
          <a:solidFill>
            <a:schemeClr val="tx2"/>
          </a:solidFill>
          <a:latin typeface="Century Gothic" pitchFamily="34" charset="0"/>
        </a:defRPr>
      </a:lvl3pPr>
      <a:lvl4pPr algn="l" rtl="0" eaLnBrk="0" fontAlgn="base" hangingPunct="0">
        <a:spcBef>
          <a:spcPct val="0"/>
        </a:spcBef>
        <a:spcAft>
          <a:spcPct val="0"/>
        </a:spcAft>
        <a:defRPr sz="3600" b="1">
          <a:solidFill>
            <a:schemeClr val="tx2"/>
          </a:solidFill>
          <a:latin typeface="Century Gothic" pitchFamily="34" charset="0"/>
        </a:defRPr>
      </a:lvl4pPr>
      <a:lvl5pPr algn="l" rtl="0" eaLnBrk="0" fontAlgn="base" hangingPunct="0">
        <a:spcBef>
          <a:spcPct val="0"/>
        </a:spcBef>
        <a:spcAft>
          <a:spcPct val="0"/>
        </a:spcAft>
        <a:defRPr sz="3600" b="1">
          <a:solidFill>
            <a:schemeClr val="tx2"/>
          </a:solidFill>
          <a:latin typeface="Century Gothic" pitchFamily="34" charset="0"/>
        </a:defRPr>
      </a:lvl5pPr>
      <a:lvl6pPr marL="457200" algn="l" rtl="0" fontAlgn="base">
        <a:spcBef>
          <a:spcPct val="0"/>
        </a:spcBef>
        <a:spcAft>
          <a:spcPct val="0"/>
        </a:spcAft>
        <a:defRPr sz="3600" b="1">
          <a:solidFill>
            <a:schemeClr val="tx2"/>
          </a:solidFill>
          <a:latin typeface="Century Gothic" pitchFamily="34" charset="0"/>
        </a:defRPr>
      </a:lvl6pPr>
      <a:lvl7pPr marL="914400" algn="l" rtl="0" fontAlgn="base">
        <a:spcBef>
          <a:spcPct val="0"/>
        </a:spcBef>
        <a:spcAft>
          <a:spcPct val="0"/>
        </a:spcAft>
        <a:defRPr sz="3600" b="1">
          <a:solidFill>
            <a:schemeClr val="tx2"/>
          </a:solidFill>
          <a:latin typeface="Century Gothic" pitchFamily="34" charset="0"/>
        </a:defRPr>
      </a:lvl7pPr>
      <a:lvl8pPr marL="1371600" algn="l" rtl="0" fontAlgn="base">
        <a:spcBef>
          <a:spcPct val="0"/>
        </a:spcBef>
        <a:spcAft>
          <a:spcPct val="0"/>
        </a:spcAft>
        <a:defRPr sz="3600" b="1">
          <a:solidFill>
            <a:schemeClr val="tx2"/>
          </a:solidFill>
          <a:latin typeface="Century Gothic" pitchFamily="34" charset="0"/>
        </a:defRPr>
      </a:lvl8pPr>
      <a:lvl9pPr marL="1828800" algn="l" rtl="0" fontAlgn="base">
        <a:spcBef>
          <a:spcPct val="0"/>
        </a:spcBef>
        <a:spcAft>
          <a:spcPct val="0"/>
        </a:spcAft>
        <a:defRPr sz="3600" b="1">
          <a:solidFill>
            <a:schemeClr val="tx2"/>
          </a:solidFill>
          <a:latin typeface="Century Gothic" pitchFamily="34" charset="0"/>
        </a:defRPr>
      </a:lvl9pPr>
    </p:titleStyle>
    <p:bodyStyle>
      <a:lvl1pPr marL="342900" indent="-342900" algn="l" rtl="0" eaLnBrk="0" fontAlgn="base" hangingPunct="0">
        <a:spcBef>
          <a:spcPct val="20000"/>
        </a:spcBef>
        <a:spcAft>
          <a:spcPct val="0"/>
        </a:spcAft>
        <a:buClr>
          <a:schemeClr val="hlink"/>
        </a:buClr>
        <a:buSzPct val="80000"/>
        <a:buFont typeface="Wingdings" pitchFamily="2" charset="2"/>
        <a:buChar char="l"/>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SzPct val="70000"/>
        <a:buFont typeface="Wingdings" pitchFamily="2" charset="2"/>
        <a:buChar char="l"/>
        <a:defRPr sz="2800">
          <a:solidFill>
            <a:schemeClr val="tx1"/>
          </a:solidFill>
          <a:latin typeface="+mn-lt"/>
        </a:defRPr>
      </a:lvl2pPr>
      <a:lvl3pPr marL="1143000" indent="-228600" algn="l" rtl="0" eaLnBrk="0" fontAlgn="base" hangingPunct="0">
        <a:spcBef>
          <a:spcPct val="20000"/>
        </a:spcBef>
        <a:spcAft>
          <a:spcPct val="0"/>
        </a:spcAft>
        <a:buClr>
          <a:schemeClr val="bg2"/>
        </a:buClr>
        <a:buSzPct val="65000"/>
        <a:buFont typeface="Wingdings" pitchFamily="2" charset="2"/>
        <a:buChar char="l"/>
        <a:defRPr sz="2400">
          <a:solidFill>
            <a:schemeClr val="tx1"/>
          </a:solidFill>
          <a:latin typeface="+mn-lt"/>
        </a:defRPr>
      </a:lvl3pPr>
      <a:lvl4pPr marL="1600200" indent="-228600" algn="l" rtl="0" eaLnBrk="0" fontAlgn="base" hangingPunct="0">
        <a:spcBef>
          <a:spcPct val="20000"/>
        </a:spcBef>
        <a:spcAft>
          <a:spcPct val="0"/>
        </a:spcAft>
        <a:buClr>
          <a:schemeClr val="hlink"/>
        </a:buClr>
        <a:buSzPct val="60000"/>
        <a:buFont typeface="Wingdings" pitchFamily="2" charset="2"/>
        <a:buChar char="l"/>
        <a:defRPr sz="2000">
          <a:solidFill>
            <a:schemeClr val="tx1"/>
          </a:solidFill>
          <a:latin typeface="+mn-lt"/>
        </a:defRPr>
      </a:lvl4pPr>
      <a:lvl5pPr marL="2057400" indent="-228600" algn="l" rtl="0" eaLnBrk="0" fontAlgn="base" hangingPunct="0">
        <a:spcBef>
          <a:spcPct val="20000"/>
        </a:spcBef>
        <a:spcAft>
          <a:spcPct val="0"/>
        </a:spcAft>
        <a:buClr>
          <a:schemeClr val="bg2"/>
        </a:buClr>
        <a:buSzPct val="40000"/>
        <a:buFont typeface="Wingdings" pitchFamily="2" charset="2"/>
        <a:buChar char="l"/>
        <a:defRPr sz="2000">
          <a:solidFill>
            <a:schemeClr val="tx1"/>
          </a:solidFill>
          <a:latin typeface="+mn-lt"/>
        </a:defRPr>
      </a:lvl5pPr>
      <a:lvl6pPr marL="25146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defRPr>
      </a:lvl6pPr>
      <a:lvl7pPr marL="29718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defRPr>
      </a:lvl7pPr>
      <a:lvl8pPr marL="34290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defRPr>
      </a:lvl8pPr>
      <a:lvl9pPr marL="38862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107504" y="1461418"/>
            <a:ext cx="8568183" cy="1512639"/>
          </a:xfrm>
        </p:spPr>
        <p:txBody>
          <a:bodyPr/>
          <a:lstStyle/>
          <a:p>
            <a:pPr marL="0" marR="0" algn="ctr">
              <a:lnSpc>
                <a:spcPct val="150000"/>
              </a:lnSpc>
              <a:spcBef>
                <a:spcPts val="0"/>
              </a:spcBef>
              <a:spcAft>
                <a:spcPts val="0"/>
              </a:spcAft>
            </a:pPr>
            <a:r>
              <a:rPr lang="el-GR" sz="2400" b="1" dirty="0">
                <a:effectLst/>
                <a:latin typeface="Calibri" panose="020F0502020204030204" pitchFamily="34" charset="0"/>
                <a:ea typeface="Times New Roman" panose="02020603050405020304" pitchFamily="18" charset="0"/>
                <a:cs typeface="Calibri" panose="020F0502020204030204" pitchFamily="34" charset="0"/>
              </a:rPr>
              <a:t>Ανάπτυξη παιχνιδιού σε </a:t>
            </a:r>
            <a:r>
              <a:rPr lang="en-US" sz="2400" b="1" dirty="0">
                <a:effectLst/>
                <a:latin typeface="Calibri" panose="020F0502020204030204" pitchFamily="34" charset="0"/>
                <a:ea typeface="Times New Roman" panose="02020603050405020304" pitchFamily="18" charset="0"/>
                <a:cs typeface="Calibri" panose="020F0502020204030204" pitchFamily="34" charset="0"/>
              </a:rPr>
              <a:t>Storytelling</a:t>
            </a:r>
            <a:r>
              <a:rPr lang="el-GR" sz="2400" b="1" dirty="0">
                <a:effectLst/>
                <a:latin typeface="Calibri" panose="020F0502020204030204" pitchFamily="34" charset="0"/>
                <a:ea typeface="Times New Roman" panose="02020603050405020304" pitchFamily="18" charset="0"/>
                <a:cs typeface="Calibri" panose="020F0502020204030204" pitchFamily="34" charset="0"/>
              </a:rPr>
              <a:t> πλατφόρμα για μηχανικούς με στόχο την εκπαίδευση και την ανάπτυξη Ευέλικτων (</a:t>
            </a:r>
            <a:r>
              <a:rPr lang="en-US" sz="2400" b="1" dirty="0">
                <a:effectLst/>
                <a:latin typeface="Calibri" panose="020F0502020204030204" pitchFamily="34" charset="0"/>
                <a:ea typeface="Times New Roman" panose="02020603050405020304" pitchFamily="18" charset="0"/>
                <a:cs typeface="Calibri" panose="020F0502020204030204" pitchFamily="34" charset="0"/>
              </a:rPr>
              <a:t>Agile</a:t>
            </a:r>
            <a:r>
              <a:rPr lang="el-GR" sz="2400" b="1" dirty="0">
                <a:effectLst/>
                <a:latin typeface="Calibri" panose="020F0502020204030204" pitchFamily="34" charset="0"/>
                <a:ea typeface="Times New Roman" panose="02020603050405020304" pitchFamily="18" charset="0"/>
                <a:cs typeface="Calibri" panose="020F0502020204030204" pitchFamily="34" charset="0"/>
              </a:rPr>
              <a:t>) τεχνικών</a:t>
            </a:r>
            <a:endParaRPr lang="en-US" sz="2400" dirty="0">
              <a:effectLst/>
              <a:latin typeface="Calibri" panose="020F0502020204030204" pitchFamily="34" charset="0"/>
              <a:ea typeface="Times New Roman" panose="02020603050405020304" pitchFamily="18" charset="0"/>
              <a:cs typeface="Calibri" panose="020F0502020204030204" pitchFamily="34" charset="0"/>
            </a:endParaRPr>
          </a:p>
        </p:txBody>
      </p:sp>
      <p:sp>
        <p:nvSpPr>
          <p:cNvPr id="3075" name="Rectangle 3"/>
          <p:cNvSpPr>
            <a:spLocks noGrp="1" noChangeArrowheads="1"/>
          </p:cNvSpPr>
          <p:nvPr>
            <p:ph type="subTitle" idx="1"/>
          </p:nvPr>
        </p:nvSpPr>
        <p:spPr>
          <a:xfrm>
            <a:off x="887121" y="3645024"/>
            <a:ext cx="6629400" cy="733425"/>
          </a:xfrm>
        </p:spPr>
        <p:txBody>
          <a:bodyPr/>
          <a:lstStyle/>
          <a:p>
            <a:pPr eaLnBrk="1" hangingPunct="1"/>
            <a:r>
              <a:rPr lang="el-GR" sz="2800" b="1" dirty="0">
                <a:solidFill>
                  <a:schemeClr val="folHlink"/>
                </a:solidFill>
                <a:latin typeface="Calibri" panose="020F0502020204030204" pitchFamily="34" charset="0"/>
                <a:cs typeface="Calibri" panose="020F0502020204030204" pitchFamily="34" charset="0"/>
              </a:rPr>
              <a:t>Οικονομόπουλος Ιωάννης</a:t>
            </a:r>
          </a:p>
        </p:txBody>
      </p:sp>
      <p:sp>
        <p:nvSpPr>
          <p:cNvPr id="3076" name="Text Box 4"/>
          <p:cNvSpPr txBox="1">
            <a:spLocks noChangeArrowheads="1"/>
          </p:cNvSpPr>
          <p:nvPr/>
        </p:nvSpPr>
        <p:spPr bwMode="auto">
          <a:xfrm>
            <a:off x="5868144" y="203989"/>
            <a:ext cx="3011787" cy="461665"/>
          </a:xfrm>
          <a:prstGeom prst="rect">
            <a:avLst/>
          </a:prstGeom>
          <a:noFill/>
          <a:ln w="9525">
            <a:noFill/>
            <a:miter lim="800000"/>
            <a:headEnd/>
            <a:tailEnd/>
          </a:ln>
        </p:spPr>
        <p:txBody>
          <a:bodyPr wrap="none">
            <a:spAutoFit/>
          </a:bodyPr>
          <a:lstStyle/>
          <a:p>
            <a:r>
              <a:rPr lang="el-GR" sz="2400" b="1" dirty="0">
                <a:latin typeface="Calibri" panose="020F0502020204030204" pitchFamily="34" charset="0"/>
                <a:cs typeface="Calibri" panose="020F0502020204030204" pitchFamily="34" charset="0"/>
              </a:rPr>
              <a:t>Διπλωματική Εργασία</a:t>
            </a:r>
            <a:endParaRPr lang="el-GR" sz="2400" b="1" i="1" dirty="0">
              <a:latin typeface="Calibri" panose="020F0502020204030204" pitchFamily="34" charset="0"/>
              <a:cs typeface="Calibri" panose="020F0502020204030204" pitchFamily="34" charset="0"/>
            </a:endParaRPr>
          </a:p>
        </p:txBody>
      </p:sp>
      <p:sp>
        <p:nvSpPr>
          <p:cNvPr id="3077" name="Text Box 5"/>
          <p:cNvSpPr txBox="1">
            <a:spLocks noChangeArrowheads="1"/>
          </p:cNvSpPr>
          <p:nvPr/>
        </p:nvSpPr>
        <p:spPr bwMode="auto">
          <a:xfrm>
            <a:off x="887121" y="4565585"/>
            <a:ext cx="6911975" cy="830997"/>
          </a:xfrm>
          <a:prstGeom prst="rect">
            <a:avLst/>
          </a:prstGeom>
          <a:solidFill>
            <a:schemeClr val="bg2"/>
          </a:solidFill>
          <a:ln w="9525">
            <a:noFill/>
            <a:miter lim="800000"/>
            <a:headEnd/>
            <a:tailEnd/>
          </a:ln>
        </p:spPr>
        <p:txBody>
          <a:bodyPr>
            <a:spAutoFit/>
          </a:bodyPr>
          <a:lstStyle/>
          <a:p>
            <a:r>
              <a:rPr lang="el-GR" sz="2400" u="sng" dirty="0">
                <a:solidFill>
                  <a:schemeClr val="bg1"/>
                </a:solidFill>
                <a:latin typeface="Calibri" panose="020F0502020204030204" pitchFamily="34" charset="0"/>
                <a:cs typeface="Calibri" panose="020F0502020204030204" pitchFamily="34" charset="0"/>
              </a:rPr>
              <a:t>Επιβλέπων:</a:t>
            </a:r>
            <a:r>
              <a:rPr lang="el-GR" sz="2400" dirty="0">
                <a:solidFill>
                  <a:schemeClr val="bg1"/>
                </a:solidFill>
                <a:latin typeface="Calibri" panose="020F0502020204030204" pitchFamily="34" charset="0"/>
                <a:cs typeface="Calibri" panose="020F0502020204030204" pitchFamily="34" charset="0"/>
              </a:rPr>
              <a:t> Μιχάλης Ξένος</a:t>
            </a:r>
          </a:p>
          <a:p>
            <a:r>
              <a:rPr lang="el-GR" sz="2400" u="sng" dirty="0" err="1">
                <a:solidFill>
                  <a:schemeClr val="bg1"/>
                </a:solidFill>
                <a:latin typeface="Calibri" panose="020F0502020204030204" pitchFamily="34" charset="0"/>
                <a:cs typeface="Calibri" panose="020F0502020204030204" pitchFamily="34" charset="0"/>
              </a:rPr>
              <a:t>Συνεπιβλέπων</a:t>
            </a:r>
            <a:r>
              <a:rPr lang="el-GR" sz="2400" u="sng" dirty="0">
                <a:solidFill>
                  <a:schemeClr val="bg1"/>
                </a:solidFill>
                <a:latin typeface="Calibri" panose="020F0502020204030204" pitchFamily="34" charset="0"/>
                <a:cs typeface="Calibri" panose="020F0502020204030204" pitchFamily="34" charset="0"/>
              </a:rPr>
              <a:t>:</a:t>
            </a:r>
            <a:r>
              <a:rPr lang="el-GR" sz="2400" dirty="0">
                <a:solidFill>
                  <a:schemeClr val="bg1"/>
                </a:solidFill>
                <a:latin typeface="Calibri" panose="020F0502020204030204" pitchFamily="34" charset="0"/>
                <a:cs typeface="Calibri" panose="020F0502020204030204" pitchFamily="34" charset="0"/>
              </a:rPr>
              <a:t> </a:t>
            </a:r>
            <a:r>
              <a:rPr lang="el-GR" sz="2400" dirty="0" err="1">
                <a:solidFill>
                  <a:schemeClr val="bg1"/>
                </a:solidFill>
                <a:latin typeface="Calibri" panose="020F0502020204030204" pitchFamily="34" charset="0"/>
                <a:cs typeface="Calibri" panose="020F0502020204030204" pitchFamily="34" charset="0"/>
              </a:rPr>
              <a:t>Σεμίρα</a:t>
            </a:r>
            <a:r>
              <a:rPr lang="el-GR" sz="2400" dirty="0">
                <a:solidFill>
                  <a:schemeClr val="bg1"/>
                </a:solidFill>
                <a:latin typeface="Calibri" panose="020F0502020204030204" pitchFamily="34" charset="0"/>
                <a:cs typeface="Calibri" panose="020F0502020204030204" pitchFamily="34" charset="0"/>
              </a:rPr>
              <a:t> Μαρία Ευαγγέλου</a:t>
            </a:r>
          </a:p>
        </p:txBody>
      </p:sp>
      <p:sp>
        <p:nvSpPr>
          <p:cNvPr id="2" name="Text Box 5">
            <a:extLst>
              <a:ext uri="{FF2B5EF4-FFF2-40B4-BE49-F238E27FC236}">
                <a16:creationId xmlns:a16="http://schemas.microsoft.com/office/drawing/2014/main" id="{107AAD19-6639-3385-6813-F2D5E9C91705}"/>
              </a:ext>
            </a:extLst>
          </p:cNvPr>
          <p:cNvSpPr txBox="1">
            <a:spLocks noChangeArrowheads="1"/>
          </p:cNvSpPr>
          <p:nvPr/>
        </p:nvSpPr>
        <p:spPr bwMode="auto">
          <a:xfrm>
            <a:off x="887121" y="5396582"/>
            <a:ext cx="6911975" cy="830997"/>
          </a:xfrm>
          <a:prstGeom prst="rect">
            <a:avLst/>
          </a:prstGeom>
          <a:solidFill>
            <a:schemeClr val="bg2"/>
          </a:solidFill>
          <a:ln w="9525">
            <a:noFill/>
            <a:miter lim="800000"/>
            <a:headEnd/>
            <a:tailEnd/>
          </a:ln>
        </p:spPr>
        <p:txBody>
          <a:bodyPr>
            <a:spAutoFit/>
          </a:bodyPr>
          <a:lstStyle/>
          <a:p>
            <a:r>
              <a:rPr lang="el-GR" sz="2400" u="sng" dirty="0">
                <a:solidFill>
                  <a:schemeClr val="bg1"/>
                </a:solidFill>
                <a:latin typeface="Calibri" panose="020F0502020204030204" pitchFamily="34" charset="0"/>
                <a:cs typeface="Calibri" panose="020F0502020204030204" pitchFamily="34" charset="0"/>
              </a:rPr>
              <a:t>Μέλος επιτροπής:</a:t>
            </a:r>
            <a:r>
              <a:rPr lang="el-GR" sz="2400" dirty="0">
                <a:solidFill>
                  <a:schemeClr val="bg1"/>
                </a:solidFill>
                <a:latin typeface="Calibri" panose="020F0502020204030204" pitchFamily="34" charset="0"/>
                <a:cs typeface="Calibri" panose="020F0502020204030204" pitchFamily="34" charset="0"/>
              </a:rPr>
              <a:t> Ιωάννης </a:t>
            </a:r>
            <a:r>
              <a:rPr lang="el-GR" sz="2400" dirty="0" err="1">
                <a:solidFill>
                  <a:schemeClr val="bg1"/>
                </a:solidFill>
                <a:latin typeface="Calibri" panose="020F0502020204030204" pitchFamily="34" charset="0"/>
                <a:cs typeface="Calibri" panose="020F0502020204030204" pitchFamily="34" charset="0"/>
              </a:rPr>
              <a:t>Γαροφαλάκης</a:t>
            </a:r>
            <a:endParaRPr lang="el-GR" sz="2400" dirty="0">
              <a:solidFill>
                <a:schemeClr val="bg1"/>
              </a:solidFill>
              <a:latin typeface="Calibri" panose="020F0502020204030204" pitchFamily="34" charset="0"/>
              <a:cs typeface="Calibri" panose="020F0502020204030204" pitchFamily="34" charset="0"/>
            </a:endParaRPr>
          </a:p>
          <a:p>
            <a:r>
              <a:rPr lang="el-GR" sz="2400" u="sng" dirty="0">
                <a:solidFill>
                  <a:schemeClr val="bg1"/>
                </a:solidFill>
                <a:latin typeface="Calibri" panose="020F0502020204030204" pitchFamily="34" charset="0"/>
                <a:cs typeface="Calibri" panose="020F0502020204030204" pitchFamily="34" charset="0"/>
              </a:rPr>
              <a:t>Μέλος επιτροπής:</a:t>
            </a:r>
            <a:r>
              <a:rPr lang="el-GR" sz="2400" dirty="0">
                <a:solidFill>
                  <a:schemeClr val="bg1"/>
                </a:solidFill>
                <a:latin typeface="Calibri" panose="020F0502020204030204" pitchFamily="34" charset="0"/>
                <a:cs typeface="Calibri" panose="020F0502020204030204" pitchFamily="34" charset="0"/>
              </a:rPr>
              <a:t> Μαρία </a:t>
            </a:r>
            <a:r>
              <a:rPr lang="el-GR" sz="2400" dirty="0" err="1">
                <a:solidFill>
                  <a:schemeClr val="bg1"/>
                </a:solidFill>
                <a:latin typeface="Calibri" panose="020F0502020204030204" pitchFamily="34" charset="0"/>
                <a:cs typeface="Calibri" panose="020F0502020204030204" pitchFamily="34" charset="0"/>
              </a:rPr>
              <a:t>Ρήγκου</a:t>
            </a:r>
            <a:endParaRPr lang="el-GR" sz="2400" dirty="0">
              <a:solidFill>
                <a:schemeClr val="bg1"/>
              </a:solidFill>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1 - Τίτλος"/>
          <p:cNvSpPr>
            <a:spLocks noGrp="1"/>
          </p:cNvSpPr>
          <p:nvPr>
            <p:ph type="title"/>
          </p:nvPr>
        </p:nvSpPr>
        <p:spPr>
          <a:xfrm>
            <a:off x="971550" y="188913"/>
            <a:ext cx="7427913" cy="958850"/>
          </a:xfrm>
        </p:spPr>
        <p:txBody>
          <a:bodyPr anchor="ctr"/>
          <a:lstStyle/>
          <a:p>
            <a:r>
              <a:rPr lang="el-GR" sz="4000" dirty="0">
                <a:latin typeface="Calibri" pitchFamily="34" charset="0"/>
                <a:cs typeface="Calibri" pitchFamily="34" charset="0"/>
              </a:rPr>
              <a:t>Στιγμιότυπα του παιχνιδιού</a:t>
            </a:r>
          </a:p>
        </p:txBody>
      </p:sp>
      <p:sp>
        <p:nvSpPr>
          <p:cNvPr id="14340" name="3 - Θέση ημερομηνίας"/>
          <p:cNvSpPr>
            <a:spLocks noGrp="1"/>
          </p:cNvSpPr>
          <p:nvPr>
            <p:ph type="dt" sz="quarter" idx="10"/>
          </p:nvPr>
        </p:nvSpPr>
        <p:spPr>
          <a:noFill/>
        </p:spPr>
        <p:txBody>
          <a:bodyPr/>
          <a:lstStyle/>
          <a:p>
            <a:r>
              <a:rPr lang="el-GR" dirty="0">
                <a:latin typeface="Arial" pitchFamily="34" charset="0"/>
              </a:rPr>
              <a:t>7/10/2024</a:t>
            </a:r>
          </a:p>
        </p:txBody>
      </p:sp>
      <p:sp>
        <p:nvSpPr>
          <p:cNvPr id="14341"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4342" name="5 - Θέση αριθμού διαφάνειας"/>
          <p:cNvSpPr>
            <a:spLocks noGrp="1"/>
          </p:cNvSpPr>
          <p:nvPr>
            <p:ph type="sldNum" sz="quarter" idx="12"/>
          </p:nvPr>
        </p:nvSpPr>
        <p:spPr>
          <a:noFill/>
        </p:spPr>
        <p:txBody>
          <a:bodyPr/>
          <a:lstStyle/>
          <a:p>
            <a:r>
              <a:rPr lang="el-GR" dirty="0"/>
              <a:t>7</a:t>
            </a:r>
          </a:p>
        </p:txBody>
      </p:sp>
      <p:cxnSp>
        <p:nvCxnSpPr>
          <p:cNvPr id="44" name="43 - Ευθεία γραμμή σύνδεσης"/>
          <p:cNvCxnSpPr/>
          <p:nvPr/>
        </p:nvCxnSpPr>
        <p:spPr>
          <a:xfrm>
            <a:off x="395288" y="3716338"/>
            <a:ext cx="8280400" cy="0"/>
          </a:xfrm>
          <a:prstGeom prst="line">
            <a:avLst/>
          </a:prstGeom>
          <a:ln w="38100"/>
        </p:spPr>
        <p:style>
          <a:lnRef idx="1">
            <a:schemeClr val="accent2"/>
          </a:lnRef>
          <a:fillRef idx="0">
            <a:schemeClr val="accent2"/>
          </a:fillRef>
          <a:effectRef idx="0">
            <a:schemeClr val="accent2"/>
          </a:effectRef>
          <a:fontRef idx="minor">
            <a:schemeClr val="tx1"/>
          </a:fontRef>
        </p:style>
      </p:cxnSp>
      <p:pic>
        <p:nvPicPr>
          <p:cNvPr id="2" name="Εικόνα 1" descr="Εικόνα που περιέχει τραπέζι, εσωτερικός χώρος, έπιπλα, καρέκλα&#10;&#10;Περιγραφή που δημιουργήθηκε αυτόματα">
            <a:extLst>
              <a:ext uri="{FF2B5EF4-FFF2-40B4-BE49-F238E27FC236}">
                <a16:creationId xmlns:a16="http://schemas.microsoft.com/office/drawing/2014/main" id="{62B59D9D-0FF1-D4FD-E807-674336B3FD26}"/>
              </a:ext>
            </a:extLst>
          </p:cNvPr>
          <p:cNvPicPr>
            <a:picLocks noChangeAspect="1"/>
          </p:cNvPicPr>
          <p:nvPr/>
        </p:nvPicPr>
        <p:blipFill rotWithShape="1">
          <a:blip r:embed="rId3"/>
          <a:srcRect l="3804" t="4998" r="3263" b="5625"/>
          <a:stretch/>
        </p:blipFill>
        <p:spPr bwMode="auto">
          <a:xfrm>
            <a:off x="764461" y="1572681"/>
            <a:ext cx="3584358" cy="2014458"/>
          </a:xfrm>
          <a:prstGeom prst="rect">
            <a:avLst/>
          </a:prstGeom>
          <a:ln>
            <a:noFill/>
          </a:ln>
          <a:extLst>
            <a:ext uri="{53640926-AAD7-44D8-BBD7-CCE9431645EC}">
              <a14:shadowObscured xmlns:a14="http://schemas.microsoft.com/office/drawing/2010/main"/>
            </a:ext>
          </a:extLst>
        </p:spPr>
      </p:pic>
      <p:pic>
        <p:nvPicPr>
          <p:cNvPr id="6" name="Εικόνα 5" descr="Εικόνα που περιέχει τοίχος, εσωτερικός χώρος, στιγμιότυπο οθόνης, κείμενο&#10;&#10;Περιγραφή που δημιουργήθηκε αυτόματα">
            <a:extLst>
              <a:ext uri="{FF2B5EF4-FFF2-40B4-BE49-F238E27FC236}">
                <a16:creationId xmlns:a16="http://schemas.microsoft.com/office/drawing/2014/main" id="{880D54BF-041E-D039-66BB-58CA8165A0B4}"/>
              </a:ext>
            </a:extLst>
          </p:cNvPr>
          <p:cNvPicPr>
            <a:picLocks noChangeAspect="1"/>
          </p:cNvPicPr>
          <p:nvPr/>
        </p:nvPicPr>
        <p:blipFill rotWithShape="1">
          <a:blip r:embed="rId4"/>
          <a:srcRect l="4134" t="4704" r="4090" b="7683"/>
          <a:stretch/>
        </p:blipFill>
        <p:spPr bwMode="auto">
          <a:xfrm>
            <a:off x="755576" y="3974737"/>
            <a:ext cx="3602128" cy="2014457"/>
          </a:xfrm>
          <a:prstGeom prst="rect">
            <a:avLst/>
          </a:prstGeom>
          <a:ln>
            <a:noFill/>
          </a:ln>
          <a:extLst>
            <a:ext uri="{53640926-AAD7-44D8-BBD7-CCE9431645EC}">
              <a14:shadowObscured xmlns:a14="http://schemas.microsoft.com/office/drawing/2010/main"/>
            </a:ext>
          </a:extLst>
        </p:spPr>
      </p:pic>
      <p:pic>
        <p:nvPicPr>
          <p:cNvPr id="7" name="Εικόνα 6" descr="Εικόνα που περιέχει κείμενο, στιγμιότυπο οθόνης, έπιπλα, τραπέζι&#10;&#10;Περιγραφή που δημιουργήθηκε αυτόματα">
            <a:extLst>
              <a:ext uri="{FF2B5EF4-FFF2-40B4-BE49-F238E27FC236}">
                <a16:creationId xmlns:a16="http://schemas.microsoft.com/office/drawing/2014/main" id="{EC6E37F8-7074-6D28-D9BD-02A607F4F7F4}"/>
              </a:ext>
            </a:extLst>
          </p:cNvPr>
          <p:cNvPicPr>
            <a:picLocks noChangeAspect="1"/>
          </p:cNvPicPr>
          <p:nvPr/>
        </p:nvPicPr>
        <p:blipFill rotWithShape="1">
          <a:blip r:embed="rId5"/>
          <a:srcRect l="5127" t="5586" r="4917" b="7389"/>
          <a:stretch/>
        </p:blipFill>
        <p:spPr bwMode="auto">
          <a:xfrm>
            <a:off x="4786296" y="3974737"/>
            <a:ext cx="3602128" cy="2014456"/>
          </a:xfrm>
          <a:prstGeom prst="rect">
            <a:avLst/>
          </a:prstGeom>
          <a:ln>
            <a:noFill/>
          </a:ln>
          <a:extLst>
            <a:ext uri="{53640926-AAD7-44D8-BBD7-CCE9431645EC}">
              <a14:shadowObscured xmlns:a14="http://schemas.microsoft.com/office/drawing/2010/main"/>
            </a:ext>
          </a:extLst>
        </p:spPr>
      </p:pic>
      <p:pic>
        <p:nvPicPr>
          <p:cNvPr id="8" name="Εικόνα 7" descr="Εικόνα που περιέχει κείμενο, στιγμιότυπο οθόνης, λογισμικό, εικονίδιο υπολογιστή&#10;&#10;Περιγραφή που δημιουργήθηκε αυτόματα">
            <a:extLst>
              <a:ext uri="{FF2B5EF4-FFF2-40B4-BE49-F238E27FC236}">
                <a16:creationId xmlns:a16="http://schemas.microsoft.com/office/drawing/2014/main" id="{1A8B84BF-E733-0ADB-6AC9-7D6B17C5A0BF}"/>
              </a:ext>
            </a:extLst>
          </p:cNvPr>
          <p:cNvPicPr>
            <a:picLocks noChangeAspect="1"/>
          </p:cNvPicPr>
          <p:nvPr/>
        </p:nvPicPr>
        <p:blipFill rotWithShape="1">
          <a:blip r:embed="rId6"/>
          <a:srcRect l="4134" t="3234" r="3925" b="6507"/>
          <a:stretch/>
        </p:blipFill>
        <p:spPr bwMode="auto">
          <a:xfrm>
            <a:off x="4780154" y="1572681"/>
            <a:ext cx="3584358" cy="201445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567746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1 - Τίτλος"/>
          <p:cNvSpPr>
            <a:spLocks noGrp="1"/>
          </p:cNvSpPr>
          <p:nvPr>
            <p:ph type="title"/>
          </p:nvPr>
        </p:nvSpPr>
        <p:spPr>
          <a:xfrm>
            <a:off x="971550" y="188913"/>
            <a:ext cx="7427913" cy="958850"/>
          </a:xfrm>
        </p:spPr>
        <p:txBody>
          <a:bodyPr anchor="ctr"/>
          <a:lstStyle/>
          <a:p>
            <a:r>
              <a:rPr lang="el-GR" sz="4000" dirty="0">
                <a:latin typeface="Calibri" pitchFamily="34" charset="0"/>
                <a:cs typeface="Calibri" pitchFamily="34" charset="0"/>
              </a:rPr>
              <a:t>Στιγμιότυπα του παιχνιδιού</a:t>
            </a:r>
          </a:p>
        </p:txBody>
      </p:sp>
      <p:sp>
        <p:nvSpPr>
          <p:cNvPr id="14340" name="3 - Θέση ημερομηνίας"/>
          <p:cNvSpPr>
            <a:spLocks noGrp="1"/>
          </p:cNvSpPr>
          <p:nvPr>
            <p:ph type="dt" sz="quarter" idx="10"/>
          </p:nvPr>
        </p:nvSpPr>
        <p:spPr>
          <a:noFill/>
        </p:spPr>
        <p:txBody>
          <a:bodyPr/>
          <a:lstStyle/>
          <a:p>
            <a:r>
              <a:rPr lang="el-GR" dirty="0">
                <a:latin typeface="Arial" pitchFamily="34" charset="0"/>
              </a:rPr>
              <a:t>7/10/2024</a:t>
            </a:r>
          </a:p>
        </p:txBody>
      </p:sp>
      <p:sp>
        <p:nvSpPr>
          <p:cNvPr id="14341"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4342" name="5 - Θέση αριθμού διαφάνειας"/>
          <p:cNvSpPr>
            <a:spLocks noGrp="1"/>
          </p:cNvSpPr>
          <p:nvPr>
            <p:ph type="sldNum" sz="quarter" idx="12"/>
          </p:nvPr>
        </p:nvSpPr>
        <p:spPr>
          <a:noFill/>
        </p:spPr>
        <p:txBody>
          <a:bodyPr/>
          <a:lstStyle/>
          <a:p>
            <a:r>
              <a:rPr lang="el-GR" dirty="0"/>
              <a:t>8</a:t>
            </a:r>
          </a:p>
        </p:txBody>
      </p:sp>
      <p:cxnSp>
        <p:nvCxnSpPr>
          <p:cNvPr id="44" name="43 - Ευθεία γραμμή σύνδεσης"/>
          <p:cNvCxnSpPr/>
          <p:nvPr/>
        </p:nvCxnSpPr>
        <p:spPr>
          <a:xfrm>
            <a:off x="395288" y="3716338"/>
            <a:ext cx="8280400" cy="0"/>
          </a:xfrm>
          <a:prstGeom prst="line">
            <a:avLst/>
          </a:prstGeom>
          <a:ln w="38100"/>
        </p:spPr>
        <p:style>
          <a:lnRef idx="1">
            <a:schemeClr val="accent2"/>
          </a:lnRef>
          <a:fillRef idx="0">
            <a:schemeClr val="accent2"/>
          </a:fillRef>
          <a:effectRef idx="0">
            <a:schemeClr val="accent2"/>
          </a:effectRef>
          <a:fontRef idx="minor">
            <a:schemeClr val="tx1"/>
          </a:fontRef>
        </p:style>
      </p:cxnSp>
      <p:pic>
        <p:nvPicPr>
          <p:cNvPr id="4" name="Εικόνα 3" descr="Εικόνα που περιέχει κείμενο, στιγμιότυπο οθόνης, ανθρώπινο πρόσωπο, άτομο&#10;&#10;Περιγραφή που δημιουργήθηκε αυτόματα">
            <a:extLst>
              <a:ext uri="{FF2B5EF4-FFF2-40B4-BE49-F238E27FC236}">
                <a16:creationId xmlns:a16="http://schemas.microsoft.com/office/drawing/2014/main" id="{877E334F-3480-96C1-3F2D-2CA6EFD3DE7C}"/>
              </a:ext>
            </a:extLst>
          </p:cNvPr>
          <p:cNvPicPr>
            <a:picLocks noChangeAspect="1"/>
          </p:cNvPicPr>
          <p:nvPr/>
        </p:nvPicPr>
        <p:blipFill rotWithShape="1">
          <a:blip r:embed="rId3"/>
          <a:srcRect l="5292" t="6174" r="3925" b="6213"/>
          <a:stretch/>
        </p:blipFill>
        <p:spPr bwMode="auto">
          <a:xfrm>
            <a:off x="2734424" y="1556792"/>
            <a:ext cx="3602128" cy="2014457"/>
          </a:xfrm>
          <a:prstGeom prst="rect">
            <a:avLst/>
          </a:prstGeom>
          <a:ln>
            <a:noFill/>
          </a:ln>
          <a:extLst>
            <a:ext uri="{53640926-AAD7-44D8-BBD7-CCE9431645EC}">
              <a14:shadowObscured xmlns:a14="http://schemas.microsoft.com/office/drawing/2010/main"/>
            </a:ext>
          </a:extLst>
        </p:spPr>
      </p:pic>
      <p:pic>
        <p:nvPicPr>
          <p:cNvPr id="5" name="Εικόνα 4" descr="Εικόνα που περιέχει κείμενο, στιγμιότυπο οθόνης, ανθρώπινο πρόσωπο, έπιπλα&#10;&#10;Περιγραφή που δημιουργήθηκε αυτόματα">
            <a:extLst>
              <a:ext uri="{FF2B5EF4-FFF2-40B4-BE49-F238E27FC236}">
                <a16:creationId xmlns:a16="http://schemas.microsoft.com/office/drawing/2014/main" id="{2C6D6D18-075D-CD2D-FB0A-F8358DE547F1}"/>
              </a:ext>
            </a:extLst>
          </p:cNvPr>
          <p:cNvPicPr>
            <a:picLocks noChangeAspect="1"/>
          </p:cNvPicPr>
          <p:nvPr/>
        </p:nvPicPr>
        <p:blipFill rotWithShape="1">
          <a:blip r:embed="rId4"/>
          <a:srcRect l="5788" t="4704" r="4586" b="7389"/>
          <a:stretch/>
        </p:blipFill>
        <p:spPr bwMode="auto">
          <a:xfrm>
            <a:off x="2715735" y="3892548"/>
            <a:ext cx="3602128" cy="201445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261637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6 - Τίτλος"/>
          <p:cNvSpPr>
            <a:spLocks noGrp="1"/>
          </p:cNvSpPr>
          <p:nvPr>
            <p:ph type="ctrTitle"/>
          </p:nvPr>
        </p:nvSpPr>
        <p:spPr>
          <a:xfrm>
            <a:off x="228600" y="1427163"/>
            <a:ext cx="8664575" cy="1609725"/>
          </a:xfrm>
        </p:spPr>
        <p:txBody>
          <a:bodyPr/>
          <a:lstStyle/>
          <a:p>
            <a:r>
              <a:rPr lang="el-GR" sz="4400" b="1" dirty="0">
                <a:latin typeface="Calibri" pitchFamily="34" charset="0"/>
                <a:cs typeface="Calibri" pitchFamily="34" charset="0"/>
              </a:rPr>
              <a:t>Περιγραφή της έρευνας</a:t>
            </a:r>
          </a:p>
        </p:txBody>
      </p:sp>
    </p:spTree>
    <p:extLst>
      <p:ext uri="{BB962C8B-B14F-4D97-AF65-F5344CB8AC3E}">
        <p14:creationId xmlns:p14="http://schemas.microsoft.com/office/powerpoint/2010/main" val="3122366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dirty="0">
                <a:latin typeface="Calibri" pitchFamily="34" charset="0"/>
                <a:cs typeface="Calibri" pitchFamily="34" charset="0"/>
              </a:rPr>
              <a:t>Ερευνητικά ερωτήματα</a:t>
            </a: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9</a:t>
            </a:r>
          </a:p>
        </p:txBody>
      </p:sp>
      <p:sp>
        <p:nvSpPr>
          <p:cNvPr id="3" name="Θέση περιεχομένου 2">
            <a:extLst>
              <a:ext uri="{FF2B5EF4-FFF2-40B4-BE49-F238E27FC236}">
                <a16:creationId xmlns:a16="http://schemas.microsoft.com/office/drawing/2014/main" id="{BFC0945B-1C73-0E23-D1F6-A96E5121A5FB}"/>
              </a:ext>
            </a:extLst>
          </p:cNvPr>
          <p:cNvSpPr>
            <a:spLocks noGrp="1"/>
          </p:cNvSpPr>
          <p:nvPr>
            <p:ph idx="1"/>
          </p:nvPr>
        </p:nvSpPr>
        <p:spPr/>
        <p:txBody>
          <a:bodyPr/>
          <a:lstStyle/>
          <a:p>
            <a:r>
              <a:rPr lang="el-GR" sz="2800" b="1" dirty="0">
                <a:latin typeface="Calibri" panose="020F0502020204030204" pitchFamily="34" charset="0"/>
                <a:cs typeface="Calibri" panose="020F0502020204030204" pitchFamily="34" charset="0"/>
              </a:rPr>
              <a:t>Βασικό ερευνητικό ερώτημα: </a:t>
            </a:r>
            <a:r>
              <a:rPr lang="el-GR" sz="2800" dirty="0">
                <a:latin typeface="Calibri" panose="020F0502020204030204" pitchFamily="34" charset="0"/>
                <a:cs typeface="Calibri" panose="020F0502020204030204" pitchFamily="34" charset="0"/>
              </a:rPr>
              <a:t>Είναι το παιχνίδι επαρκές ως εκπαιδευτικό εργαλείο;</a:t>
            </a:r>
          </a:p>
        </p:txBody>
      </p:sp>
    </p:spTree>
    <p:extLst>
      <p:ext uri="{BB962C8B-B14F-4D97-AF65-F5344CB8AC3E}">
        <p14:creationId xmlns:p14="http://schemas.microsoft.com/office/powerpoint/2010/main" val="2006377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dirty="0">
                <a:latin typeface="Calibri" pitchFamily="34" charset="0"/>
                <a:cs typeface="Calibri" pitchFamily="34" charset="0"/>
              </a:rPr>
              <a:t>Ερευνητικά ερωτήματα</a:t>
            </a: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10</a:t>
            </a:r>
          </a:p>
        </p:txBody>
      </p:sp>
      <p:sp>
        <p:nvSpPr>
          <p:cNvPr id="3" name="Θέση περιεχομένου 2">
            <a:extLst>
              <a:ext uri="{FF2B5EF4-FFF2-40B4-BE49-F238E27FC236}">
                <a16:creationId xmlns:a16="http://schemas.microsoft.com/office/drawing/2014/main" id="{BFC0945B-1C73-0E23-D1F6-A96E5121A5FB}"/>
              </a:ext>
            </a:extLst>
          </p:cNvPr>
          <p:cNvSpPr>
            <a:spLocks noGrp="1"/>
          </p:cNvSpPr>
          <p:nvPr>
            <p:ph idx="1"/>
          </p:nvPr>
        </p:nvSpPr>
        <p:spPr/>
        <p:txBody>
          <a:bodyPr/>
          <a:lstStyle/>
          <a:p>
            <a:pPr marL="342900" marR="0" lvl="0" indent="-342900" algn="just">
              <a:lnSpc>
                <a:spcPts val="1500"/>
              </a:lnSpc>
              <a:spcBef>
                <a:spcPts val="0"/>
              </a:spcBef>
              <a:spcAft>
                <a:spcPts val="0"/>
              </a:spcAft>
              <a:buFont typeface="+mj-lt"/>
              <a:buAutoNum type="arabicPeriod"/>
            </a:pPr>
            <a:r>
              <a:rPr lang="el-GR" sz="2000" dirty="0">
                <a:effectLst/>
                <a:latin typeface="Calibri" panose="020F0502020204030204" pitchFamily="34" charset="0"/>
                <a:ea typeface="Calibri" panose="020F0502020204030204" pitchFamily="34" charset="0"/>
                <a:cs typeface="Calibri" panose="020F0502020204030204" pitchFamily="34" charset="0"/>
              </a:rPr>
              <a:t>Υπάρχουν διαφορές μεταξύ των δύο φύλων όσον αφορά το κέρδος μάθησης, την εμπειρία παιχνιδιού και την αξιολόγηση της ευχρηστίας του παιχνιδιού;</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ts val="1500"/>
              </a:lnSpc>
              <a:spcBef>
                <a:spcPts val="0"/>
              </a:spcBef>
              <a:spcAft>
                <a:spcPts val="0"/>
              </a:spcAft>
              <a:buFont typeface="+mj-lt"/>
              <a:buAutoNum type="arabicPeriod"/>
            </a:pPr>
            <a:endParaRPr lang="en-US" sz="20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ts val="1500"/>
              </a:lnSpc>
              <a:spcBef>
                <a:spcPts val="0"/>
              </a:spcBef>
              <a:spcAft>
                <a:spcPts val="0"/>
              </a:spcAft>
              <a:buFont typeface="+mj-lt"/>
              <a:buAutoNum type="arabicPeriod"/>
            </a:pPr>
            <a:r>
              <a:rPr lang="el-GR" sz="2000" dirty="0">
                <a:effectLst/>
                <a:latin typeface="Calibri" panose="020F0502020204030204" pitchFamily="34" charset="0"/>
                <a:ea typeface="Calibri" panose="020F0502020204030204" pitchFamily="34" charset="0"/>
                <a:cs typeface="Calibri" panose="020F0502020204030204" pitchFamily="34" charset="0"/>
              </a:rPr>
              <a:t>Υπάρχουν διαφορές στο κέρδος μάθησης και στην αξιολόγηση του παιχνιδιού ως εκπαιδευτικό εργαλείο μεταξύ συμμετεχόντων που κατέχουν γνώσεις για τη μέθοδο </a:t>
            </a:r>
            <a:r>
              <a:rPr lang="en-US" sz="2000" dirty="0">
                <a:effectLst/>
                <a:latin typeface="Calibri" panose="020F0502020204030204" pitchFamily="34" charset="0"/>
                <a:ea typeface="Calibri" panose="020F0502020204030204" pitchFamily="34" charset="0"/>
                <a:cs typeface="Calibri" panose="020F0502020204030204" pitchFamily="34" charset="0"/>
              </a:rPr>
              <a:t>Scrum </a:t>
            </a:r>
            <a:r>
              <a:rPr lang="el-GR" sz="2000" dirty="0">
                <a:effectLst/>
                <a:latin typeface="Calibri" panose="020F0502020204030204" pitchFamily="34" charset="0"/>
                <a:ea typeface="Calibri" panose="020F0502020204030204" pitchFamily="34" charset="0"/>
                <a:cs typeface="Calibri" panose="020F0502020204030204" pitchFamily="34" charset="0"/>
              </a:rPr>
              <a:t>σε σχέση με εκείνους που δεν έχουν γνώσεις;</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ts val="1500"/>
              </a:lnSpc>
              <a:spcBef>
                <a:spcPts val="0"/>
              </a:spcBef>
              <a:spcAft>
                <a:spcPts val="0"/>
              </a:spcAft>
              <a:buFont typeface="+mj-lt"/>
              <a:buAutoNum type="arabicPeriod"/>
            </a:pPr>
            <a:endParaRPr lang="en-US" sz="20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ts val="1500"/>
              </a:lnSpc>
              <a:spcBef>
                <a:spcPts val="0"/>
              </a:spcBef>
              <a:spcAft>
                <a:spcPts val="0"/>
              </a:spcAft>
              <a:buFont typeface="+mj-lt"/>
              <a:buAutoNum type="arabicPeriod"/>
            </a:pPr>
            <a:r>
              <a:rPr lang="el-GR" sz="2000" dirty="0">
                <a:effectLst/>
                <a:latin typeface="Calibri" panose="020F0502020204030204" pitchFamily="34" charset="0"/>
                <a:ea typeface="Calibri" panose="020F0502020204030204" pitchFamily="34" charset="0"/>
                <a:cs typeface="Calibri" panose="020F0502020204030204" pitchFamily="34" charset="0"/>
              </a:rPr>
              <a:t>Υπάρχουν διαφορές μεταξύ συμμετεχόντων που παίζουν τακτικά παιχνίδια σε σχέση με όσους δεν παίζουν σχετικά με το κέρδος μάθησης, την εμπειρία με το παιχνίδι και ως προς την αξιολόγηση της ευχρηστίας και του παιχνιδιού ως εκπαιδευτικό εργαλείο;</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ts val="1500"/>
              </a:lnSpc>
              <a:spcBef>
                <a:spcPts val="0"/>
              </a:spcBef>
              <a:spcAft>
                <a:spcPts val="0"/>
              </a:spcAft>
              <a:buFont typeface="+mj-lt"/>
              <a:buAutoNum type="arabicPeriod"/>
            </a:pPr>
            <a:endParaRPr lang="en-US" sz="20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ts val="1500"/>
              </a:lnSpc>
              <a:spcBef>
                <a:spcPts val="0"/>
              </a:spcBef>
              <a:spcAft>
                <a:spcPts val="1000"/>
              </a:spcAft>
              <a:buFont typeface="+mj-lt"/>
              <a:buAutoNum type="arabicPeriod"/>
            </a:pPr>
            <a:r>
              <a:rPr lang="el-GR" sz="2000" dirty="0">
                <a:effectLst/>
                <a:latin typeface="Calibri" panose="020F0502020204030204" pitchFamily="34" charset="0"/>
                <a:ea typeface="Calibri" panose="020F0502020204030204" pitchFamily="34" charset="0"/>
                <a:cs typeface="Calibri" panose="020F0502020204030204" pitchFamily="34" charset="0"/>
              </a:rPr>
              <a:t>Υπάρχουν διαφορές στο κέρδος μάθησης, στην εμπειρία παιχνιδιού και στην αξιολόγηση του παιχνιδιού ως προς την ευχρηστία μεταξύ συμμετεχόντων που έχουν γνώσεις πληροφορικής σε σχέση με όσους έχουν;</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a:p>
            <a:pPr marL="457200" indent="-457200">
              <a:buFont typeface="+mj-lt"/>
              <a:buAutoNum type="arabicPeriod"/>
            </a:pPr>
            <a:endParaRPr lang="el-GR" sz="24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769749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dirty="0">
                <a:latin typeface="Calibri" pitchFamily="34" charset="0"/>
                <a:cs typeface="Calibri" pitchFamily="34" charset="0"/>
              </a:rPr>
              <a:t>Μεθοδολογία</a:t>
            </a: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11</a:t>
            </a:r>
          </a:p>
        </p:txBody>
      </p:sp>
      <p:sp>
        <p:nvSpPr>
          <p:cNvPr id="2" name="Βέλος: Δεξιό 1">
            <a:extLst>
              <a:ext uri="{FF2B5EF4-FFF2-40B4-BE49-F238E27FC236}">
                <a16:creationId xmlns:a16="http://schemas.microsoft.com/office/drawing/2014/main" id="{81F67F62-8C38-A7AF-5A50-78D86D719E49}"/>
              </a:ext>
            </a:extLst>
          </p:cNvPr>
          <p:cNvSpPr/>
          <p:nvPr/>
        </p:nvSpPr>
        <p:spPr>
          <a:xfrm>
            <a:off x="609600" y="3375764"/>
            <a:ext cx="2378224" cy="773316"/>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Βέλος: Οδοντωτό δεξιό 3">
            <a:extLst>
              <a:ext uri="{FF2B5EF4-FFF2-40B4-BE49-F238E27FC236}">
                <a16:creationId xmlns:a16="http://schemas.microsoft.com/office/drawing/2014/main" id="{64ECBF9E-6911-CFE5-0D16-445B95627BFA}"/>
              </a:ext>
            </a:extLst>
          </p:cNvPr>
          <p:cNvSpPr/>
          <p:nvPr/>
        </p:nvSpPr>
        <p:spPr>
          <a:xfrm>
            <a:off x="4370982" y="3375762"/>
            <a:ext cx="2664980" cy="773316"/>
          </a:xfrm>
          <a:prstGeom prst="notched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 name="Βέλος: Οδοντωτό δεξιό 4">
            <a:extLst>
              <a:ext uri="{FF2B5EF4-FFF2-40B4-BE49-F238E27FC236}">
                <a16:creationId xmlns:a16="http://schemas.microsoft.com/office/drawing/2014/main" id="{BCA74894-F944-4794-72A8-F95BF6A2642D}"/>
              </a:ext>
            </a:extLst>
          </p:cNvPr>
          <p:cNvSpPr/>
          <p:nvPr/>
        </p:nvSpPr>
        <p:spPr>
          <a:xfrm>
            <a:off x="3016995" y="3375762"/>
            <a:ext cx="1324816" cy="773316"/>
          </a:xfrm>
          <a:prstGeom prst="notched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E9F3873-EAA7-9657-B4E1-E7C209336721}"/>
              </a:ext>
            </a:extLst>
          </p:cNvPr>
          <p:cNvSpPr txBox="1"/>
          <p:nvPr/>
        </p:nvSpPr>
        <p:spPr>
          <a:xfrm>
            <a:off x="611560" y="3608532"/>
            <a:ext cx="2376264" cy="307777"/>
          </a:xfrm>
          <a:prstGeom prst="rect">
            <a:avLst/>
          </a:prstGeom>
          <a:noFill/>
        </p:spPr>
        <p:txBody>
          <a:bodyPr wrap="square" rtlCol="0">
            <a:spAutoFit/>
          </a:bodyPr>
          <a:lstStyle/>
          <a:p>
            <a:r>
              <a:rPr lang="en-US" sz="1400" b="1" dirty="0">
                <a:latin typeface="Calibri" panose="020F0502020204030204" pitchFamily="34" charset="0"/>
                <a:cs typeface="Calibri" panose="020F0502020204030204" pitchFamily="34" charset="0"/>
              </a:rPr>
              <a:t>PRE-TEST </a:t>
            </a:r>
            <a:r>
              <a:rPr lang="el-GR" sz="1400" b="1" dirty="0">
                <a:latin typeface="Calibri" panose="020F0502020204030204" pitchFamily="34" charset="0"/>
                <a:cs typeface="Calibri" panose="020F0502020204030204" pitchFamily="34" charset="0"/>
              </a:rPr>
              <a:t>ΕΡΩΤΗΜΑΤΟΛΟΓΙΟ</a:t>
            </a:r>
            <a:endParaRPr lang="en-US" sz="1400" b="1"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F7276E-F094-07A4-9E07-B7762CAF92D1}"/>
              </a:ext>
            </a:extLst>
          </p:cNvPr>
          <p:cNvSpPr txBox="1"/>
          <p:nvPr/>
        </p:nvSpPr>
        <p:spPr>
          <a:xfrm>
            <a:off x="604564" y="4149079"/>
            <a:ext cx="2294706" cy="646331"/>
          </a:xfrm>
          <a:prstGeom prst="rect">
            <a:avLst/>
          </a:prstGeom>
          <a:noFill/>
        </p:spPr>
        <p:txBody>
          <a:bodyPr wrap="square" rtlCol="0">
            <a:spAutoFit/>
          </a:bodyPr>
          <a:lstStyle/>
          <a:p>
            <a:r>
              <a:rPr lang="el-GR" sz="1200" dirty="0">
                <a:latin typeface="Calibri" panose="020F0502020204030204" pitchFamily="34" charset="0"/>
                <a:cs typeface="Calibri" panose="020F0502020204030204" pitchFamily="34" charset="0"/>
              </a:rPr>
              <a:t>Δημογραφικές ερωτήσεις και ερωτήσεις γνώσεων σχετικά με τη </a:t>
            </a:r>
            <a:r>
              <a:rPr lang="en-US" sz="1200" dirty="0">
                <a:latin typeface="Calibri" panose="020F0502020204030204" pitchFamily="34" charset="0"/>
                <a:cs typeface="Calibri" panose="020F0502020204030204" pitchFamily="34" charset="0"/>
              </a:rPr>
              <a:t>Scrum</a:t>
            </a:r>
          </a:p>
        </p:txBody>
      </p:sp>
      <p:sp>
        <p:nvSpPr>
          <p:cNvPr id="8" name="TextBox 7">
            <a:extLst>
              <a:ext uri="{FF2B5EF4-FFF2-40B4-BE49-F238E27FC236}">
                <a16:creationId xmlns:a16="http://schemas.microsoft.com/office/drawing/2014/main" id="{39753F83-18DA-26D0-95C7-1B4D356675CF}"/>
              </a:ext>
            </a:extLst>
          </p:cNvPr>
          <p:cNvSpPr txBox="1"/>
          <p:nvPr/>
        </p:nvSpPr>
        <p:spPr>
          <a:xfrm>
            <a:off x="3291071" y="3608532"/>
            <a:ext cx="920889" cy="307777"/>
          </a:xfrm>
          <a:prstGeom prst="rect">
            <a:avLst/>
          </a:prstGeom>
          <a:noFill/>
        </p:spPr>
        <p:txBody>
          <a:bodyPr wrap="square" rtlCol="0">
            <a:spAutoFit/>
          </a:bodyPr>
          <a:lstStyle/>
          <a:p>
            <a:r>
              <a:rPr lang="el-GR" sz="1400" b="1" dirty="0">
                <a:latin typeface="Calibri" panose="020F0502020204030204" pitchFamily="34" charset="0"/>
                <a:cs typeface="Calibri" panose="020F0502020204030204" pitchFamily="34" charset="0"/>
              </a:rPr>
              <a:t>ΠΑΙΧΝΙΔΙ</a:t>
            </a:r>
            <a:endParaRPr lang="en-US" sz="1400" b="1"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2A83415B-C48D-F26A-0819-24CB61F35F94}"/>
              </a:ext>
            </a:extLst>
          </p:cNvPr>
          <p:cNvSpPr txBox="1"/>
          <p:nvPr/>
        </p:nvSpPr>
        <p:spPr>
          <a:xfrm>
            <a:off x="4533936" y="3608532"/>
            <a:ext cx="2502025" cy="307777"/>
          </a:xfrm>
          <a:prstGeom prst="rect">
            <a:avLst/>
          </a:prstGeom>
          <a:noFill/>
        </p:spPr>
        <p:txBody>
          <a:bodyPr wrap="square">
            <a:spAutoFit/>
          </a:bodyPr>
          <a:lstStyle/>
          <a:p>
            <a:r>
              <a:rPr lang="en-US" sz="1400" b="1" dirty="0">
                <a:latin typeface="Calibri" panose="020F0502020204030204" pitchFamily="34" charset="0"/>
                <a:cs typeface="Calibri" panose="020F0502020204030204" pitchFamily="34" charset="0"/>
              </a:rPr>
              <a:t>POST-TEST </a:t>
            </a:r>
            <a:r>
              <a:rPr lang="el-GR" sz="1400" b="1" dirty="0">
                <a:latin typeface="Calibri" panose="020F0502020204030204" pitchFamily="34" charset="0"/>
                <a:cs typeface="Calibri" panose="020F0502020204030204" pitchFamily="34" charset="0"/>
              </a:rPr>
              <a:t>ΕΡΩΤΗΜΑΤΟΛΟΓΙΟ</a:t>
            </a:r>
            <a:endParaRPr lang="en-US" sz="1400" b="1" dirty="0">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87EAD7AF-1B4D-B117-D5A2-B46ED2E4ACFE}"/>
              </a:ext>
            </a:extLst>
          </p:cNvPr>
          <p:cNvSpPr txBox="1"/>
          <p:nvPr/>
        </p:nvSpPr>
        <p:spPr>
          <a:xfrm>
            <a:off x="4295775" y="4149078"/>
            <a:ext cx="2740186" cy="830997"/>
          </a:xfrm>
          <a:prstGeom prst="rect">
            <a:avLst/>
          </a:prstGeom>
          <a:noFill/>
        </p:spPr>
        <p:txBody>
          <a:bodyPr wrap="square">
            <a:spAutoFit/>
          </a:bodyPr>
          <a:lstStyle/>
          <a:p>
            <a:r>
              <a:rPr lang="el-GR" sz="1200" dirty="0">
                <a:latin typeface="Calibri" panose="020F0502020204030204" pitchFamily="34" charset="0"/>
                <a:cs typeface="Calibri" panose="020F0502020204030204" pitchFamily="34" charset="0"/>
              </a:rPr>
              <a:t>Ερωτήσεις γνώσεων </a:t>
            </a:r>
            <a:r>
              <a:rPr lang="en-US" sz="1200" dirty="0">
                <a:latin typeface="Calibri" panose="020F0502020204030204" pitchFamily="34" charset="0"/>
                <a:cs typeface="Calibri" panose="020F0502020204030204" pitchFamily="34" charset="0"/>
              </a:rPr>
              <a:t>Scrum, </a:t>
            </a:r>
            <a:r>
              <a:rPr lang="el-GR" sz="1200" dirty="0">
                <a:latin typeface="Calibri" panose="020F0502020204030204" pitchFamily="34" charset="0"/>
                <a:cs typeface="Calibri" panose="020F0502020204030204" pitchFamily="34" charset="0"/>
              </a:rPr>
              <a:t>ερωτήσεις προς αξιολόγηση ευχρηστίας, εμπειρίας και ικανότητας ως εκπαιδευτικό εργαλείο</a:t>
            </a:r>
          </a:p>
        </p:txBody>
      </p:sp>
      <p:sp>
        <p:nvSpPr>
          <p:cNvPr id="13" name="Βέλος: Οδοντωτό δεξιό 12">
            <a:extLst>
              <a:ext uri="{FF2B5EF4-FFF2-40B4-BE49-F238E27FC236}">
                <a16:creationId xmlns:a16="http://schemas.microsoft.com/office/drawing/2014/main" id="{F79717F0-2DD5-E5AA-D717-6EF0743CBF12}"/>
              </a:ext>
            </a:extLst>
          </p:cNvPr>
          <p:cNvSpPr/>
          <p:nvPr/>
        </p:nvSpPr>
        <p:spPr>
          <a:xfrm>
            <a:off x="7050966" y="3375762"/>
            <a:ext cx="1324816" cy="773316"/>
          </a:xfrm>
          <a:prstGeom prst="notched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l-GR" sz="1400" b="1" dirty="0">
                <a:solidFill>
                  <a:schemeClr val="tx1"/>
                </a:solidFill>
                <a:latin typeface="Calibri" panose="020F0502020204030204" pitchFamily="34" charset="0"/>
                <a:cs typeface="Calibri" panose="020F0502020204030204" pitchFamily="34" charset="0"/>
              </a:rPr>
              <a:t>ΑΝΑΛΥΣΗ</a:t>
            </a:r>
            <a:endParaRPr lang="en-US" sz="1400" b="1"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39692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dirty="0">
                <a:latin typeface="Calibri" pitchFamily="34" charset="0"/>
                <a:cs typeface="Calibri" pitchFamily="34" charset="0"/>
              </a:rPr>
              <a:t>Συμμετέχοντες</a:t>
            </a: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12</a:t>
            </a:r>
          </a:p>
        </p:txBody>
      </p:sp>
      <p:sp>
        <p:nvSpPr>
          <p:cNvPr id="3" name="Θέση περιεχομένου 2">
            <a:extLst>
              <a:ext uri="{FF2B5EF4-FFF2-40B4-BE49-F238E27FC236}">
                <a16:creationId xmlns:a16="http://schemas.microsoft.com/office/drawing/2014/main" id="{BFC0945B-1C73-0E23-D1F6-A96E5121A5FB}"/>
              </a:ext>
            </a:extLst>
          </p:cNvPr>
          <p:cNvSpPr>
            <a:spLocks noGrp="1"/>
          </p:cNvSpPr>
          <p:nvPr>
            <p:ph idx="1"/>
          </p:nvPr>
        </p:nvSpPr>
        <p:spPr/>
        <p:txBody>
          <a:bodyPr/>
          <a:lstStyle/>
          <a:p>
            <a:r>
              <a:rPr lang="el-GR" sz="2800" dirty="0">
                <a:latin typeface="Calibri" panose="020F0502020204030204" pitchFamily="34" charset="0"/>
                <a:cs typeface="Calibri" panose="020F0502020204030204" pitchFamily="34" charset="0"/>
              </a:rPr>
              <a:t>Συμμετείχαν </a:t>
            </a:r>
            <a:r>
              <a:rPr lang="el-GR" sz="2800" b="1" dirty="0">
                <a:latin typeface="Calibri" panose="020F0502020204030204" pitchFamily="34" charset="0"/>
                <a:cs typeface="Calibri" panose="020F0502020204030204" pitchFamily="34" charset="0"/>
              </a:rPr>
              <a:t>23</a:t>
            </a:r>
            <a:r>
              <a:rPr lang="el-GR" sz="2800" dirty="0">
                <a:latin typeface="Calibri" panose="020F0502020204030204" pitchFamily="34" charset="0"/>
                <a:cs typeface="Calibri" panose="020F0502020204030204" pitchFamily="34" charset="0"/>
              </a:rPr>
              <a:t> εθελοντές</a:t>
            </a:r>
            <a:r>
              <a:rPr lang="en-US" sz="2800" dirty="0">
                <a:latin typeface="Calibri" panose="020F0502020204030204" pitchFamily="34" charset="0"/>
                <a:cs typeface="Calibri" panose="020F0502020204030204" pitchFamily="34" charset="0"/>
              </a:rPr>
              <a:t> </a:t>
            </a:r>
            <a:endParaRPr lang="el-GR" sz="2800" dirty="0">
              <a:latin typeface="Calibri" panose="020F0502020204030204" pitchFamily="34" charset="0"/>
              <a:cs typeface="Calibri" panose="020F0502020204030204" pitchFamily="34" charset="0"/>
            </a:endParaRPr>
          </a:p>
          <a:p>
            <a:r>
              <a:rPr lang="el-GR" sz="2800" dirty="0">
                <a:latin typeface="Calibri" panose="020F0502020204030204" pitchFamily="34" charset="0"/>
                <a:cs typeface="Calibri" panose="020F0502020204030204" pitchFamily="34" charset="0"/>
              </a:rPr>
              <a:t>Η ηλικιακή κατανομή είναι 18 – 44 με τη πλειοψηφία να βρίσκεται στην ομάδα 18 – 24</a:t>
            </a:r>
          </a:p>
        </p:txBody>
      </p:sp>
    </p:spTree>
    <p:extLst>
      <p:ext uri="{BB962C8B-B14F-4D97-AF65-F5344CB8AC3E}">
        <p14:creationId xmlns:p14="http://schemas.microsoft.com/office/powerpoint/2010/main" val="8357106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6 - Τίτλος"/>
          <p:cNvSpPr>
            <a:spLocks noGrp="1"/>
          </p:cNvSpPr>
          <p:nvPr>
            <p:ph type="ctrTitle"/>
          </p:nvPr>
        </p:nvSpPr>
        <p:spPr>
          <a:xfrm>
            <a:off x="228600" y="1427163"/>
            <a:ext cx="8664575" cy="1609725"/>
          </a:xfrm>
        </p:spPr>
        <p:txBody>
          <a:bodyPr/>
          <a:lstStyle/>
          <a:p>
            <a:r>
              <a:rPr lang="el-GR" sz="4400" b="1" dirty="0">
                <a:latin typeface="Calibri" pitchFamily="34" charset="0"/>
                <a:cs typeface="Calibri" pitchFamily="34" charset="0"/>
              </a:rPr>
              <a:t>Ανάλυση αποτελεσμάτων</a:t>
            </a:r>
          </a:p>
        </p:txBody>
      </p:sp>
    </p:spTree>
    <p:extLst>
      <p:ext uri="{BB962C8B-B14F-4D97-AF65-F5344CB8AC3E}">
        <p14:creationId xmlns:p14="http://schemas.microsoft.com/office/powerpoint/2010/main" val="5656670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dirty="0">
                <a:latin typeface="Calibri" pitchFamily="34" charset="0"/>
                <a:cs typeface="Calibri" pitchFamily="34" charset="0"/>
              </a:rPr>
              <a:t>Κέρδος μάθησης</a:t>
            </a: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13</a:t>
            </a:r>
          </a:p>
        </p:txBody>
      </p:sp>
      <mc:AlternateContent xmlns:mc="http://schemas.openxmlformats.org/markup-compatibility/2006" xmlns:a14="http://schemas.microsoft.com/office/drawing/2010/main">
        <mc:Choice Requires="a14">
          <p:sp>
            <p:nvSpPr>
              <p:cNvPr id="3" name="Θέση περιεχομένου 2">
                <a:extLst>
                  <a:ext uri="{FF2B5EF4-FFF2-40B4-BE49-F238E27FC236}">
                    <a16:creationId xmlns:a16="http://schemas.microsoft.com/office/drawing/2014/main" id="{BFC0945B-1C73-0E23-D1F6-A96E5121A5FB}"/>
                  </a:ext>
                </a:extLst>
              </p:cNvPr>
              <p:cNvSpPr>
                <a:spLocks noGrp="1"/>
              </p:cNvSpPr>
              <p:nvPr>
                <p:ph idx="1"/>
              </p:nvPr>
            </p:nvSpPr>
            <p:spPr/>
            <p:txBody>
              <a:bodyPr/>
              <a:lstStyle/>
              <a:p>
                <a:r>
                  <a:rPr lang="el-GR" sz="2400" dirty="0">
                    <a:latin typeface="Calibri" panose="020F0502020204030204" pitchFamily="34" charset="0"/>
                    <a:cs typeface="Calibri" panose="020F0502020204030204" pitchFamily="34" charset="0"/>
                  </a:rPr>
                  <a:t>Εξαγωγή βαθμών για κάθε συμμετέχοντα από τις απαντήσεις στα </a:t>
                </a:r>
                <a:r>
                  <a:rPr lang="en-US" sz="2400" dirty="0">
                    <a:latin typeface="Calibri" panose="020F0502020204030204" pitchFamily="34" charset="0"/>
                    <a:cs typeface="Calibri" panose="020F0502020204030204" pitchFamily="34" charset="0"/>
                  </a:rPr>
                  <a:t>Pre/Post </a:t>
                </a:r>
                <a:r>
                  <a:rPr lang="el-GR" sz="2400" dirty="0">
                    <a:latin typeface="Calibri" panose="020F0502020204030204" pitchFamily="34" charset="0"/>
                    <a:cs typeface="Calibri" panose="020F0502020204030204" pitchFamily="34" charset="0"/>
                  </a:rPr>
                  <a:t>ερωτηματολόγια με τους οποίους υπολογίστηκε το </a:t>
                </a:r>
                <a:r>
                  <a:rPr lang="el-GR" sz="2400" dirty="0" err="1">
                    <a:latin typeface="Calibri" panose="020F0502020204030204" pitchFamily="34" charset="0"/>
                    <a:cs typeface="Calibri" panose="020F0502020204030204" pitchFamily="34" charset="0"/>
                  </a:rPr>
                  <a:t>κανονικοποιημένο</a:t>
                </a:r>
                <a:r>
                  <a:rPr lang="el-GR" sz="2400" dirty="0">
                    <a:latin typeface="Calibri" panose="020F0502020204030204" pitchFamily="34" charset="0"/>
                    <a:cs typeface="Calibri" panose="020F0502020204030204" pitchFamily="34" charset="0"/>
                  </a:rPr>
                  <a:t> κέρδος μάθησης </a:t>
                </a:r>
                <a:r>
                  <a:rPr lang="en-US" sz="2400" dirty="0">
                    <a:latin typeface="Calibri" panose="020F0502020204030204" pitchFamily="34" charset="0"/>
                    <a:cs typeface="Calibri" panose="020F0502020204030204" pitchFamily="34" charset="0"/>
                  </a:rPr>
                  <a:t>g </a:t>
                </a:r>
                <a:r>
                  <a:rPr lang="el-GR" sz="2400" dirty="0">
                    <a:latin typeface="Calibri" panose="020F0502020204030204" pitchFamily="34" charset="0"/>
                    <a:cs typeface="Calibri" panose="020F0502020204030204" pitchFamily="34" charset="0"/>
                  </a:rPr>
                  <a:t>όπου:</a:t>
                </a:r>
              </a:p>
              <a:p>
                <a:pPr marL="0" indent="0">
                  <a:buNone/>
                </a:pPr>
                <a:endParaRPr lang="en-US" sz="2400" dirty="0">
                  <a:solidFill>
                    <a:schemeClr val="tx1"/>
                  </a:solidFill>
                  <a:latin typeface="Calibri" panose="020F0502020204030204" pitchFamily="34" charset="0"/>
                  <a:cs typeface="Calibri" panose="020F0502020204030204" pitchFamily="34" charset="0"/>
                </a:endParaRPr>
              </a:p>
              <a:p>
                <a:pPr marL="0" indent="0">
                  <a:buNone/>
                </a:pPr>
                <a:r>
                  <a:rPr lang="en-US" sz="2400" dirty="0">
                    <a:solidFill>
                      <a:schemeClr val="tx1"/>
                    </a:solidFill>
                    <a:latin typeface="Calibri" panose="020F0502020204030204" pitchFamily="34" charset="0"/>
                    <a:cs typeface="Calibri" panose="020F0502020204030204" pitchFamily="34" charset="0"/>
                  </a:rPr>
                  <a:t>g = </a:t>
                </a:r>
                <a14:m>
                  <m:oMath xmlns:m="http://schemas.openxmlformats.org/officeDocument/2006/math">
                    <m:f>
                      <m:fPr>
                        <m:ctrlPr>
                          <a:rPr lang="el-GR" sz="2400" i="1" dirty="0" smtClean="0">
                            <a:solidFill>
                              <a:schemeClr val="tx1"/>
                            </a:solidFill>
                            <a:latin typeface="Cambria Math" panose="02040503050406030204" pitchFamily="18" charset="0"/>
                            <a:cs typeface="Calibri" panose="020F0502020204030204" pitchFamily="34" charset="0"/>
                          </a:rPr>
                        </m:ctrlPr>
                      </m:fPr>
                      <m:num>
                        <m:r>
                          <m:rPr>
                            <m:sty m:val="p"/>
                          </m:rPr>
                          <a:rPr lang="en-US" sz="2400" b="0" i="0" dirty="0" smtClean="0">
                            <a:solidFill>
                              <a:schemeClr val="tx1"/>
                            </a:solidFill>
                            <a:latin typeface="Cambria Math" panose="02040503050406030204" pitchFamily="18" charset="0"/>
                            <a:cs typeface="Calibri" panose="020F0502020204030204" pitchFamily="34" charset="0"/>
                          </a:rPr>
                          <m:t>avg</m:t>
                        </m:r>
                        <m:r>
                          <a:rPr lang="en-US" sz="2400" b="0" i="0" dirty="0" smtClean="0">
                            <a:solidFill>
                              <a:schemeClr val="tx1"/>
                            </a:solidFill>
                            <a:latin typeface="Cambria Math" panose="02040503050406030204" pitchFamily="18" charset="0"/>
                            <a:cs typeface="Calibri" panose="020F0502020204030204" pitchFamily="34" charset="0"/>
                          </a:rPr>
                          <m:t> </m:t>
                        </m:r>
                        <m:r>
                          <m:rPr>
                            <m:sty m:val="p"/>
                          </m:rPr>
                          <a:rPr lang="en-US" sz="2400" b="0" i="0" dirty="0" smtClean="0">
                            <a:solidFill>
                              <a:schemeClr val="tx1"/>
                            </a:solidFill>
                            <a:latin typeface="Cambria Math" panose="02040503050406030204" pitchFamily="18" charset="0"/>
                            <a:cs typeface="Calibri" panose="020F0502020204030204" pitchFamily="34" charset="0"/>
                          </a:rPr>
                          <m:t>Post</m:t>
                        </m:r>
                        <m:r>
                          <a:rPr lang="en-US" sz="2400" b="0" i="0" dirty="0" smtClean="0">
                            <a:solidFill>
                              <a:schemeClr val="tx1"/>
                            </a:solidFill>
                            <a:latin typeface="Cambria Math" panose="02040503050406030204" pitchFamily="18" charset="0"/>
                            <a:cs typeface="Calibri" panose="020F0502020204030204" pitchFamily="34" charset="0"/>
                          </a:rPr>
                          <m:t> % − </m:t>
                        </m:r>
                        <m:r>
                          <m:rPr>
                            <m:sty m:val="p"/>
                          </m:rPr>
                          <a:rPr lang="en-US" sz="2400" b="0" i="0" dirty="0" smtClean="0">
                            <a:solidFill>
                              <a:schemeClr val="tx1"/>
                            </a:solidFill>
                            <a:latin typeface="Cambria Math" panose="02040503050406030204" pitchFamily="18" charset="0"/>
                            <a:cs typeface="Calibri" panose="020F0502020204030204" pitchFamily="34" charset="0"/>
                          </a:rPr>
                          <m:t>a</m:t>
                        </m:r>
                        <m:r>
                          <a:rPr lang="en-US" sz="2400" b="0" i="1" dirty="0" smtClean="0">
                            <a:solidFill>
                              <a:schemeClr val="tx1"/>
                            </a:solidFill>
                            <a:latin typeface="Cambria Math" panose="02040503050406030204" pitchFamily="18" charset="0"/>
                            <a:cs typeface="Calibri" panose="020F0502020204030204" pitchFamily="34" charset="0"/>
                          </a:rPr>
                          <m:t>𝑣𝑔</m:t>
                        </m:r>
                        <m:r>
                          <a:rPr lang="en-US" sz="2400" b="0" i="1" dirty="0" smtClean="0">
                            <a:solidFill>
                              <a:schemeClr val="tx1"/>
                            </a:solidFill>
                            <a:latin typeface="Cambria Math" panose="02040503050406030204" pitchFamily="18" charset="0"/>
                            <a:cs typeface="Calibri" panose="020F0502020204030204" pitchFamily="34" charset="0"/>
                          </a:rPr>
                          <m:t> </m:t>
                        </m:r>
                        <m:r>
                          <a:rPr lang="en-US" sz="2400" b="0" i="1" dirty="0" smtClean="0">
                            <a:solidFill>
                              <a:schemeClr val="tx1"/>
                            </a:solidFill>
                            <a:latin typeface="Cambria Math" panose="02040503050406030204" pitchFamily="18" charset="0"/>
                            <a:cs typeface="Calibri" panose="020F0502020204030204" pitchFamily="34" charset="0"/>
                          </a:rPr>
                          <m:t>𝑃𝑟𝑒</m:t>
                        </m:r>
                        <m:r>
                          <a:rPr lang="en-US" sz="2400" b="0" i="1" dirty="0" smtClean="0">
                            <a:solidFill>
                              <a:schemeClr val="tx1"/>
                            </a:solidFill>
                            <a:latin typeface="Cambria Math" panose="02040503050406030204" pitchFamily="18" charset="0"/>
                            <a:cs typeface="Calibri" panose="020F0502020204030204" pitchFamily="34" charset="0"/>
                          </a:rPr>
                          <m:t> %</m:t>
                        </m:r>
                      </m:num>
                      <m:den>
                        <m:r>
                          <a:rPr lang="en-US" sz="2400" b="0" i="1" dirty="0" smtClean="0">
                            <a:solidFill>
                              <a:schemeClr val="tx1"/>
                            </a:solidFill>
                            <a:latin typeface="Cambria Math" panose="02040503050406030204" pitchFamily="18" charset="0"/>
                            <a:cs typeface="Calibri" panose="020F0502020204030204" pitchFamily="34" charset="0"/>
                          </a:rPr>
                          <m:t>100 % − </m:t>
                        </m:r>
                        <m:r>
                          <a:rPr lang="en-US" sz="2400" b="0" i="1" dirty="0" smtClean="0">
                            <a:solidFill>
                              <a:schemeClr val="tx1"/>
                            </a:solidFill>
                            <a:latin typeface="Cambria Math" panose="02040503050406030204" pitchFamily="18" charset="0"/>
                            <a:cs typeface="Calibri" panose="020F0502020204030204" pitchFamily="34" charset="0"/>
                          </a:rPr>
                          <m:t>𝑎𝑣𝑔</m:t>
                        </m:r>
                        <m:r>
                          <a:rPr lang="en-US" sz="2400" b="0" i="1" dirty="0" smtClean="0">
                            <a:solidFill>
                              <a:schemeClr val="tx1"/>
                            </a:solidFill>
                            <a:latin typeface="Cambria Math" panose="02040503050406030204" pitchFamily="18" charset="0"/>
                            <a:cs typeface="Calibri" panose="020F0502020204030204" pitchFamily="34" charset="0"/>
                          </a:rPr>
                          <m:t> </m:t>
                        </m:r>
                        <m:r>
                          <a:rPr lang="en-US" sz="2400" b="0" i="1" dirty="0" smtClean="0">
                            <a:solidFill>
                              <a:schemeClr val="tx1"/>
                            </a:solidFill>
                            <a:latin typeface="Cambria Math" panose="02040503050406030204" pitchFamily="18" charset="0"/>
                            <a:cs typeface="Calibri" panose="020F0502020204030204" pitchFamily="34" charset="0"/>
                          </a:rPr>
                          <m:t>𝑃𝑟𝑒</m:t>
                        </m:r>
                        <m:r>
                          <a:rPr lang="en-US" sz="2400" b="0" i="1" dirty="0" smtClean="0">
                            <a:solidFill>
                              <a:schemeClr val="tx1"/>
                            </a:solidFill>
                            <a:latin typeface="Cambria Math" panose="02040503050406030204" pitchFamily="18" charset="0"/>
                            <a:cs typeface="Calibri" panose="020F0502020204030204" pitchFamily="34" charset="0"/>
                          </a:rPr>
                          <m:t>%</m:t>
                        </m:r>
                      </m:den>
                    </m:f>
                  </m:oMath>
                </a14:m>
                <a:endParaRPr lang="el-GR" sz="2400" dirty="0">
                  <a:solidFill>
                    <a:schemeClr val="tx1"/>
                  </a:solidFill>
                  <a:latin typeface="Calibri" panose="020F0502020204030204" pitchFamily="34" charset="0"/>
                  <a:cs typeface="Calibri" panose="020F0502020204030204" pitchFamily="34" charset="0"/>
                </a:endParaRPr>
              </a:p>
              <a:p>
                <a:pPr marL="0" indent="0">
                  <a:buNone/>
                </a:pPr>
                <a:endParaRPr lang="el-GR" sz="2400" dirty="0">
                  <a:latin typeface="Calibri" panose="020F0502020204030204" pitchFamily="34" charset="0"/>
                  <a:cs typeface="Calibri" panose="020F0502020204030204" pitchFamily="34" charset="0"/>
                </a:endParaRPr>
              </a:p>
              <a:p>
                <a:r>
                  <a:rPr lang="el-GR" sz="2400" dirty="0">
                    <a:latin typeface="Calibri" panose="020F0502020204030204" pitchFamily="34" charset="0"/>
                    <a:cs typeface="Calibri" panose="020F0502020204030204" pitchFamily="34" charset="0"/>
                  </a:rPr>
                  <a:t>Η τιμή που προκύπτει είναι: </a:t>
                </a:r>
                <a:r>
                  <a:rPr lang="en-US" sz="2400" dirty="0">
                    <a:latin typeface="Calibri" panose="020F0502020204030204" pitchFamily="34" charset="0"/>
                    <a:cs typeface="Calibri" panose="020F0502020204030204" pitchFamily="34" charset="0"/>
                  </a:rPr>
                  <a:t>g = 56.16</a:t>
                </a:r>
                <a:endParaRPr lang="el-GR" sz="2400" dirty="0">
                  <a:solidFill>
                    <a:schemeClr val="tx1"/>
                  </a:solidFill>
                  <a:latin typeface="Calibri" panose="020F0502020204030204" pitchFamily="34" charset="0"/>
                  <a:cs typeface="Calibri" panose="020F0502020204030204" pitchFamily="34" charset="0"/>
                </a:endParaRPr>
              </a:p>
            </p:txBody>
          </p:sp>
        </mc:Choice>
        <mc:Fallback xmlns="">
          <p:sp>
            <p:nvSpPr>
              <p:cNvPr id="3" name="Θέση περιεχομένου 2">
                <a:extLst>
                  <a:ext uri="{FF2B5EF4-FFF2-40B4-BE49-F238E27FC236}">
                    <a16:creationId xmlns:a16="http://schemas.microsoft.com/office/drawing/2014/main" id="{BFC0945B-1C73-0E23-D1F6-A96E5121A5FB}"/>
                  </a:ext>
                </a:extLst>
              </p:cNvPr>
              <p:cNvSpPr>
                <a:spLocks noGrp="1" noRot="1" noChangeAspect="1" noMove="1" noResize="1" noEditPoints="1" noAdjustHandles="1" noChangeArrowheads="1" noChangeShapeType="1" noTextEdit="1"/>
              </p:cNvSpPr>
              <p:nvPr>
                <p:ph idx="1"/>
              </p:nvPr>
            </p:nvSpPr>
            <p:spPr>
              <a:blipFill>
                <a:blip r:embed="rId3"/>
                <a:stretch>
                  <a:fillRect l="-1154" t="-1103" r="-1692"/>
                </a:stretch>
              </a:blipFill>
            </p:spPr>
            <p:txBody>
              <a:bodyPr/>
              <a:lstStyle/>
              <a:p>
                <a:r>
                  <a:rPr lang="en-US">
                    <a:noFill/>
                  </a:rPr>
                  <a:t> </a:t>
                </a:r>
              </a:p>
            </p:txBody>
          </p:sp>
        </mc:Fallback>
      </mc:AlternateContent>
    </p:spTree>
    <p:extLst>
      <p:ext uri="{BB962C8B-B14F-4D97-AF65-F5344CB8AC3E}">
        <p14:creationId xmlns:p14="http://schemas.microsoft.com/office/powerpoint/2010/main" val="21579681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dirty="0">
                <a:latin typeface="Calibri" pitchFamily="34" charset="0"/>
                <a:cs typeface="Calibri" pitchFamily="34" charset="0"/>
              </a:rPr>
              <a:t>Ευχρηστία</a:t>
            </a: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14</a:t>
            </a:r>
          </a:p>
        </p:txBody>
      </p:sp>
      <p:sp>
        <p:nvSpPr>
          <p:cNvPr id="3" name="Θέση περιεχομένου 2">
            <a:extLst>
              <a:ext uri="{FF2B5EF4-FFF2-40B4-BE49-F238E27FC236}">
                <a16:creationId xmlns:a16="http://schemas.microsoft.com/office/drawing/2014/main" id="{BFC0945B-1C73-0E23-D1F6-A96E5121A5FB}"/>
              </a:ext>
            </a:extLst>
          </p:cNvPr>
          <p:cNvSpPr>
            <a:spLocks noGrp="1"/>
          </p:cNvSpPr>
          <p:nvPr>
            <p:ph idx="1"/>
          </p:nvPr>
        </p:nvSpPr>
        <p:spPr>
          <a:xfrm>
            <a:off x="609600" y="1600200"/>
            <a:ext cx="7924800" cy="1972816"/>
          </a:xfrm>
        </p:spPr>
        <p:txBody>
          <a:bodyPr/>
          <a:lstStyle/>
          <a:p>
            <a:r>
              <a:rPr lang="el-GR" sz="2400" dirty="0">
                <a:latin typeface="Calibri" panose="020F0502020204030204" pitchFamily="34" charset="0"/>
                <a:cs typeface="Calibri" panose="020F0502020204030204" pitchFamily="34" charset="0"/>
              </a:rPr>
              <a:t>Υπολογισμός του βαθμού ευχρηστίας με τον τύπο του </a:t>
            </a:r>
            <a:r>
              <a:rPr lang="en-US" sz="2400" dirty="0">
                <a:latin typeface="Calibri" panose="020F0502020204030204" pitchFamily="34" charset="0"/>
                <a:cs typeface="Calibri" panose="020F0502020204030204" pitchFamily="34" charset="0"/>
              </a:rPr>
              <a:t>SUS </a:t>
            </a:r>
            <a:r>
              <a:rPr lang="el-GR" sz="2400" dirty="0">
                <a:latin typeface="Calibri" panose="020F0502020204030204" pitchFamily="34" charset="0"/>
                <a:cs typeface="Calibri" panose="020F0502020204030204" pitchFamily="34" charset="0"/>
              </a:rPr>
              <a:t>ερωτηματολογίου:</a:t>
            </a:r>
          </a:p>
          <a:p>
            <a:pPr marL="0" indent="0">
              <a:buNone/>
            </a:pPr>
            <a:endParaRPr lang="el-GR" sz="1800" i="1" dirty="0">
              <a:effectLst/>
              <a:latin typeface="Calibri" panose="020F0502020204030204" pitchFamily="34" charset="0"/>
              <a:ea typeface="Times New Roman" panose="02020603050405020304" pitchFamily="18" charset="0"/>
              <a:cs typeface="Calibri" panose="020F0502020204030204" pitchFamily="34" charset="0"/>
            </a:endParaRPr>
          </a:p>
          <a:p>
            <a:pPr marL="0" indent="0">
              <a:buNone/>
            </a:pPr>
            <a:r>
              <a:rPr lang="en-US" sz="1800" i="1" dirty="0">
                <a:effectLst/>
                <a:latin typeface="Calibri" panose="020F0502020204030204" pitchFamily="34" charset="0"/>
                <a:ea typeface="Times New Roman" panose="02020603050405020304" pitchFamily="18" charset="0"/>
                <a:cs typeface="Calibri" panose="020F0502020204030204" pitchFamily="34" charset="0"/>
              </a:rPr>
              <a:t>SUS = 2.5(20 + SUM(SUS01,SUS03,SUS05,SUS07,SUS09) – SUM(SUS02,SUS04,SUS06,SUS08,SUS10))</a:t>
            </a:r>
          </a:p>
          <a:p>
            <a:pPr marL="0" indent="0">
              <a:buNone/>
            </a:pPr>
            <a:endParaRPr lang="en-US" sz="1800" i="1" dirty="0">
              <a:latin typeface="Calibri" panose="020F0502020204030204" pitchFamily="34" charset="0"/>
              <a:ea typeface="Times New Roman" panose="02020603050405020304" pitchFamily="18" charset="0"/>
              <a:cs typeface="Calibri" panose="020F0502020204030204" pitchFamily="34" charset="0"/>
            </a:endParaRPr>
          </a:p>
          <a:p>
            <a:pPr marL="0" indent="0">
              <a:buNone/>
            </a:pPr>
            <a:endParaRPr lang="en-US" sz="2400" dirty="0">
              <a:latin typeface="Calibri" panose="020F0502020204030204" pitchFamily="34" charset="0"/>
              <a:cs typeface="Calibri" panose="020F0502020204030204" pitchFamily="34" charset="0"/>
            </a:endParaRPr>
          </a:p>
        </p:txBody>
      </p:sp>
      <p:sp>
        <p:nvSpPr>
          <p:cNvPr id="4" name="Θέση περιεχομένου 2">
            <a:extLst>
              <a:ext uri="{FF2B5EF4-FFF2-40B4-BE49-F238E27FC236}">
                <a16:creationId xmlns:a16="http://schemas.microsoft.com/office/drawing/2014/main" id="{E82D6237-5982-0574-E48B-E76138B48C99}"/>
              </a:ext>
            </a:extLst>
          </p:cNvPr>
          <p:cNvSpPr txBox="1">
            <a:spLocks/>
          </p:cNvSpPr>
          <p:nvPr/>
        </p:nvSpPr>
        <p:spPr bwMode="auto">
          <a:xfrm>
            <a:off x="609600" y="4042559"/>
            <a:ext cx="3962400" cy="122758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SzPct val="80000"/>
              <a:buFont typeface="Wingdings" pitchFamily="2" charset="2"/>
              <a:buChar char="l"/>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SzPct val="70000"/>
              <a:buFont typeface="Wingdings" pitchFamily="2" charset="2"/>
              <a:buChar char="l"/>
              <a:defRPr sz="2800">
                <a:solidFill>
                  <a:schemeClr val="tx1"/>
                </a:solidFill>
                <a:latin typeface="+mn-lt"/>
              </a:defRPr>
            </a:lvl2pPr>
            <a:lvl3pPr marL="1143000" indent="-228600" algn="l" rtl="0" eaLnBrk="0" fontAlgn="base" hangingPunct="0">
              <a:spcBef>
                <a:spcPct val="20000"/>
              </a:spcBef>
              <a:spcAft>
                <a:spcPct val="0"/>
              </a:spcAft>
              <a:buClr>
                <a:schemeClr val="bg2"/>
              </a:buClr>
              <a:buSzPct val="65000"/>
              <a:buFont typeface="Wingdings" pitchFamily="2" charset="2"/>
              <a:buChar char="l"/>
              <a:defRPr sz="2400">
                <a:solidFill>
                  <a:schemeClr val="tx1"/>
                </a:solidFill>
                <a:latin typeface="+mn-lt"/>
              </a:defRPr>
            </a:lvl3pPr>
            <a:lvl4pPr marL="1600200" indent="-228600" algn="l" rtl="0" eaLnBrk="0" fontAlgn="base" hangingPunct="0">
              <a:spcBef>
                <a:spcPct val="20000"/>
              </a:spcBef>
              <a:spcAft>
                <a:spcPct val="0"/>
              </a:spcAft>
              <a:buClr>
                <a:schemeClr val="hlink"/>
              </a:buClr>
              <a:buSzPct val="60000"/>
              <a:buFont typeface="Wingdings" pitchFamily="2" charset="2"/>
              <a:buChar char="l"/>
              <a:defRPr sz="2000">
                <a:solidFill>
                  <a:schemeClr val="tx1"/>
                </a:solidFill>
                <a:latin typeface="+mn-lt"/>
              </a:defRPr>
            </a:lvl4pPr>
            <a:lvl5pPr marL="2057400" indent="-228600" algn="l" rtl="0" eaLnBrk="0" fontAlgn="base" hangingPunct="0">
              <a:spcBef>
                <a:spcPct val="20000"/>
              </a:spcBef>
              <a:spcAft>
                <a:spcPct val="0"/>
              </a:spcAft>
              <a:buClr>
                <a:schemeClr val="bg2"/>
              </a:buClr>
              <a:buSzPct val="40000"/>
              <a:buFont typeface="Wingdings" pitchFamily="2" charset="2"/>
              <a:buChar char="l"/>
              <a:defRPr sz="2000">
                <a:solidFill>
                  <a:schemeClr val="tx1"/>
                </a:solidFill>
                <a:latin typeface="+mn-lt"/>
              </a:defRPr>
            </a:lvl5pPr>
            <a:lvl6pPr marL="25146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defRPr>
            </a:lvl6pPr>
            <a:lvl7pPr marL="29718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defRPr>
            </a:lvl7pPr>
            <a:lvl8pPr marL="34290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defRPr>
            </a:lvl8pPr>
            <a:lvl9pPr marL="38862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defRPr>
            </a:lvl9pPr>
          </a:lstStyle>
          <a:p>
            <a:r>
              <a:rPr lang="el-GR" sz="2400" kern="0" dirty="0">
                <a:latin typeface="Calibri" panose="020F0502020204030204" pitchFamily="34" charset="0"/>
                <a:cs typeface="Calibri" panose="020F0502020204030204" pitchFamily="34" charset="0"/>
              </a:rPr>
              <a:t>Η τιμή που προκύπτει είναι: </a:t>
            </a:r>
            <a:r>
              <a:rPr lang="en-US" sz="2400" kern="0" dirty="0">
                <a:latin typeface="Calibri" panose="020F0502020204030204" pitchFamily="34" charset="0"/>
                <a:cs typeface="Calibri" panose="020F0502020204030204" pitchFamily="34" charset="0"/>
              </a:rPr>
              <a:t>SUS = 73.47 </a:t>
            </a:r>
            <a:r>
              <a:rPr lang="el-GR" sz="2400" kern="0" dirty="0">
                <a:latin typeface="Calibri" panose="020F0502020204030204" pitchFamily="34" charset="0"/>
                <a:cs typeface="Calibri" panose="020F0502020204030204" pitchFamily="34" charset="0"/>
              </a:rPr>
              <a:t>με εσωτερική αξιοπιστία 0.853</a:t>
            </a:r>
          </a:p>
          <a:p>
            <a:pPr marL="0" indent="0">
              <a:buFont typeface="Wingdings" pitchFamily="2" charset="2"/>
              <a:buNone/>
            </a:pPr>
            <a:endParaRPr lang="en-US" sz="2400" kern="0" dirty="0">
              <a:latin typeface="Calibri" panose="020F0502020204030204" pitchFamily="34" charset="0"/>
              <a:cs typeface="Calibri" panose="020F0502020204030204" pitchFamily="34" charset="0"/>
            </a:endParaRPr>
          </a:p>
          <a:p>
            <a:pPr marL="0" indent="0">
              <a:buFont typeface="Wingdings" pitchFamily="2" charset="2"/>
              <a:buNone/>
            </a:pPr>
            <a:endParaRPr lang="en-US" sz="1800" i="1" kern="0" dirty="0">
              <a:latin typeface="Calibri" panose="020F0502020204030204" pitchFamily="34" charset="0"/>
              <a:ea typeface="Times New Roman" panose="02020603050405020304" pitchFamily="18" charset="0"/>
              <a:cs typeface="Calibri" panose="020F0502020204030204" pitchFamily="34" charset="0"/>
            </a:endParaRPr>
          </a:p>
          <a:p>
            <a:pPr marL="0" indent="0">
              <a:buFont typeface="Wingdings" pitchFamily="2" charset="2"/>
              <a:buNone/>
            </a:pPr>
            <a:endParaRPr lang="en-US" sz="2400" kern="0" dirty="0">
              <a:latin typeface="Calibri" panose="020F0502020204030204" pitchFamily="34" charset="0"/>
              <a:cs typeface="Calibri" panose="020F0502020204030204" pitchFamily="34" charset="0"/>
            </a:endParaRPr>
          </a:p>
        </p:txBody>
      </p:sp>
      <p:graphicFrame>
        <p:nvGraphicFramePr>
          <p:cNvPr id="6" name="Πίνακας 5">
            <a:extLst>
              <a:ext uri="{FF2B5EF4-FFF2-40B4-BE49-F238E27FC236}">
                <a16:creationId xmlns:a16="http://schemas.microsoft.com/office/drawing/2014/main" id="{3E1CB87A-FDCF-A416-09A1-3B91FBDC673A}"/>
              </a:ext>
            </a:extLst>
          </p:cNvPr>
          <p:cNvGraphicFramePr>
            <a:graphicFrameLocks noGrp="1"/>
          </p:cNvGraphicFramePr>
          <p:nvPr>
            <p:extLst>
              <p:ext uri="{D42A27DB-BD31-4B8C-83A1-F6EECF244321}">
                <p14:modId xmlns:p14="http://schemas.microsoft.com/office/powerpoint/2010/main" val="2863985264"/>
              </p:ext>
            </p:extLst>
          </p:nvPr>
        </p:nvGraphicFramePr>
        <p:xfrm>
          <a:off x="4572000" y="3259653"/>
          <a:ext cx="3962401" cy="2793395"/>
        </p:xfrm>
        <a:graphic>
          <a:graphicData uri="http://schemas.openxmlformats.org/drawingml/2006/table">
            <a:tbl>
              <a:tblPr firstRow="1" firstCol="1" bandRow="1">
                <a:tableStyleId>{5C22544A-7EE6-4342-B048-85BDC9FD1C3A}</a:tableStyleId>
              </a:tblPr>
              <a:tblGrid>
                <a:gridCol w="1320517">
                  <a:extLst>
                    <a:ext uri="{9D8B030D-6E8A-4147-A177-3AD203B41FA5}">
                      <a16:colId xmlns:a16="http://schemas.microsoft.com/office/drawing/2014/main" val="1279068782"/>
                    </a:ext>
                  </a:extLst>
                </a:gridCol>
                <a:gridCol w="1320942">
                  <a:extLst>
                    <a:ext uri="{9D8B030D-6E8A-4147-A177-3AD203B41FA5}">
                      <a16:colId xmlns:a16="http://schemas.microsoft.com/office/drawing/2014/main" val="1986618670"/>
                    </a:ext>
                  </a:extLst>
                </a:gridCol>
                <a:gridCol w="1320942">
                  <a:extLst>
                    <a:ext uri="{9D8B030D-6E8A-4147-A177-3AD203B41FA5}">
                      <a16:colId xmlns:a16="http://schemas.microsoft.com/office/drawing/2014/main" val="4072805334"/>
                    </a:ext>
                  </a:extLst>
                </a:gridCol>
              </a:tblGrid>
              <a:tr h="625152">
                <a:tc>
                  <a:txBody>
                    <a:bodyPr/>
                    <a:lstStyle/>
                    <a:p>
                      <a:pPr marL="0" marR="0" algn="ctr">
                        <a:lnSpc>
                          <a:spcPts val="1500"/>
                        </a:lnSpc>
                        <a:spcBef>
                          <a:spcPts val="0"/>
                        </a:spcBef>
                        <a:spcAft>
                          <a:spcPts val="0"/>
                        </a:spcAft>
                      </a:pPr>
                      <a:r>
                        <a:rPr lang="el-GR" sz="1100">
                          <a:effectLst/>
                        </a:rPr>
                        <a:t>ΕΥΡΟΣ ΒΑΘΜΟΥ </a:t>
                      </a:r>
                      <a:r>
                        <a:rPr lang="en-US" sz="1100">
                          <a:effectLst/>
                        </a:rPr>
                        <a:t>SUS </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l-GR" sz="1100">
                          <a:effectLst/>
                        </a:rPr>
                        <a:t>ΒΑΘΜΟΛΟΓΙΑ</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l-GR" sz="1100">
                          <a:effectLst/>
                        </a:rPr>
                        <a:t>ΕΥΡΟΣ ΕΚΑΤΟΣΤΙΑΙΕΑΣ ΤΙΜΗΣ </a:t>
                      </a:r>
                      <a:endParaRPr lang="en-US"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64359567"/>
                  </a:ext>
                </a:extLst>
              </a:tr>
              <a:tr h="197113">
                <a:tc>
                  <a:txBody>
                    <a:bodyPr/>
                    <a:lstStyle/>
                    <a:p>
                      <a:pPr marL="0" marR="0" algn="ctr">
                        <a:lnSpc>
                          <a:spcPts val="1500"/>
                        </a:lnSpc>
                        <a:spcBef>
                          <a:spcPts val="0"/>
                        </a:spcBef>
                        <a:spcAft>
                          <a:spcPts val="0"/>
                        </a:spcAft>
                      </a:pPr>
                      <a:r>
                        <a:rPr lang="el-GR" sz="1100">
                          <a:effectLst/>
                        </a:rPr>
                        <a:t>84.1 - 100</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A+</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96 – 100</a:t>
                      </a:r>
                      <a:endParaRPr lang="en-US"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06342501"/>
                  </a:ext>
                </a:extLst>
              </a:tr>
              <a:tr h="197113">
                <a:tc>
                  <a:txBody>
                    <a:bodyPr/>
                    <a:lstStyle/>
                    <a:p>
                      <a:pPr marL="0" marR="0" algn="ctr">
                        <a:lnSpc>
                          <a:spcPts val="1500"/>
                        </a:lnSpc>
                        <a:spcBef>
                          <a:spcPts val="0"/>
                        </a:spcBef>
                        <a:spcAft>
                          <a:spcPts val="0"/>
                        </a:spcAft>
                      </a:pPr>
                      <a:r>
                        <a:rPr lang="el-GR" sz="1100">
                          <a:effectLst/>
                        </a:rPr>
                        <a:t>80.8 – 84</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A</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dirty="0">
                          <a:effectLst/>
                        </a:rPr>
                        <a:t>90 – 95</a:t>
                      </a:r>
                      <a:endParaRPr lang="en-US"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958935887"/>
                  </a:ext>
                </a:extLst>
              </a:tr>
              <a:tr h="197113">
                <a:tc>
                  <a:txBody>
                    <a:bodyPr/>
                    <a:lstStyle/>
                    <a:p>
                      <a:pPr marL="0" marR="0" algn="ctr">
                        <a:lnSpc>
                          <a:spcPts val="1500"/>
                        </a:lnSpc>
                        <a:spcBef>
                          <a:spcPts val="0"/>
                        </a:spcBef>
                        <a:spcAft>
                          <a:spcPts val="0"/>
                        </a:spcAft>
                      </a:pPr>
                      <a:r>
                        <a:rPr lang="el-GR" sz="1100">
                          <a:effectLst/>
                        </a:rPr>
                        <a:t>78.9 – 80.7</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A-</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85 – 89</a:t>
                      </a:r>
                      <a:endParaRPr lang="en-US"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972775226"/>
                  </a:ext>
                </a:extLst>
              </a:tr>
              <a:tr h="197113">
                <a:tc>
                  <a:txBody>
                    <a:bodyPr/>
                    <a:lstStyle/>
                    <a:p>
                      <a:pPr marL="0" marR="0" algn="ctr">
                        <a:lnSpc>
                          <a:spcPts val="1500"/>
                        </a:lnSpc>
                        <a:spcBef>
                          <a:spcPts val="0"/>
                        </a:spcBef>
                        <a:spcAft>
                          <a:spcPts val="0"/>
                        </a:spcAft>
                      </a:pPr>
                      <a:r>
                        <a:rPr lang="el-GR" sz="1100">
                          <a:effectLst/>
                        </a:rPr>
                        <a:t>77.2 – 78.8</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B+</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80 – 84</a:t>
                      </a:r>
                      <a:endParaRPr lang="en-US"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608210972"/>
                  </a:ext>
                </a:extLst>
              </a:tr>
              <a:tr h="197113">
                <a:tc>
                  <a:txBody>
                    <a:bodyPr/>
                    <a:lstStyle/>
                    <a:p>
                      <a:pPr marL="0" marR="0" algn="ctr">
                        <a:lnSpc>
                          <a:spcPts val="1500"/>
                        </a:lnSpc>
                        <a:spcBef>
                          <a:spcPts val="0"/>
                        </a:spcBef>
                        <a:spcAft>
                          <a:spcPts val="0"/>
                        </a:spcAft>
                      </a:pPr>
                      <a:r>
                        <a:rPr lang="el-GR" sz="1100">
                          <a:effectLst/>
                        </a:rPr>
                        <a:t>74.1 – 77.1</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B</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70 – 79</a:t>
                      </a:r>
                      <a:endParaRPr lang="en-US"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33515629"/>
                  </a:ext>
                </a:extLst>
              </a:tr>
              <a:tr h="197113">
                <a:tc>
                  <a:txBody>
                    <a:bodyPr/>
                    <a:lstStyle/>
                    <a:p>
                      <a:pPr marL="0" marR="0" algn="ctr">
                        <a:lnSpc>
                          <a:spcPts val="1500"/>
                        </a:lnSpc>
                        <a:spcBef>
                          <a:spcPts val="0"/>
                        </a:spcBef>
                        <a:spcAft>
                          <a:spcPts val="0"/>
                        </a:spcAft>
                      </a:pPr>
                      <a:r>
                        <a:rPr lang="el-GR" sz="1100">
                          <a:effectLst/>
                        </a:rPr>
                        <a:t>72.6 – 74</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B-</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65 – 69</a:t>
                      </a:r>
                      <a:endParaRPr lang="en-US"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009291411"/>
                  </a:ext>
                </a:extLst>
              </a:tr>
              <a:tr h="197113">
                <a:tc>
                  <a:txBody>
                    <a:bodyPr/>
                    <a:lstStyle/>
                    <a:p>
                      <a:pPr marL="0" marR="0" algn="ctr">
                        <a:lnSpc>
                          <a:spcPts val="1500"/>
                        </a:lnSpc>
                        <a:spcBef>
                          <a:spcPts val="0"/>
                        </a:spcBef>
                        <a:spcAft>
                          <a:spcPts val="0"/>
                        </a:spcAft>
                      </a:pPr>
                      <a:r>
                        <a:rPr lang="el-GR" sz="1100">
                          <a:effectLst/>
                        </a:rPr>
                        <a:t>71.1 – 72.5</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dirty="0">
                          <a:effectLst/>
                        </a:rPr>
                        <a:t>C+</a:t>
                      </a:r>
                      <a:endParaRPr lang="en-US"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60 – 64</a:t>
                      </a:r>
                      <a:endParaRPr lang="en-US"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184706754"/>
                  </a:ext>
                </a:extLst>
              </a:tr>
              <a:tr h="197113">
                <a:tc>
                  <a:txBody>
                    <a:bodyPr/>
                    <a:lstStyle/>
                    <a:p>
                      <a:pPr marL="0" marR="0" algn="ctr">
                        <a:lnSpc>
                          <a:spcPts val="1500"/>
                        </a:lnSpc>
                        <a:spcBef>
                          <a:spcPts val="0"/>
                        </a:spcBef>
                        <a:spcAft>
                          <a:spcPts val="0"/>
                        </a:spcAft>
                      </a:pPr>
                      <a:r>
                        <a:rPr lang="el-GR" sz="1100">
                          <a:effectLst/>
                        </a:rPr>
                        <a:t>65 – 71</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C</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41 – 59</a:t>
                      </a:r>
                      <a:endParaRPr lang="en-US"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472616116"/>
                  </a:ext>
                </a:extLst>
              </a:tr>
              <a:tr h="197113">
                <a:tc>
                  <a:txBody>
                    <a:bodyPr/>
                    <a:lstStyle/>
                    <a:p>
                      <a:pPr marL="0" marR="0" algn="ctr">
                        <a:lnSpc>
                          <a:spcPts val="1500"/>
                        </a:lnSpc>
                        <a:spcBef>
                          <a:spcPts val="0"/>
                        </a:spcBef>
                        <a:spcAft>
                          <a:spcPts val="0"/>
                        </a:spcAft>
                      </a:pPr>
                      <a:r>
                        <a:rPr lang="el-GR" sz="1100">
                          <a:effectLst/>
                        </a:rPr>
                        <a:t>62.7 – 64.9</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C-</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35 – 40</a:t>
                      </a:r>
                      <a:endParaRPr lang="en-US"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844887019"/>
                  </a:ext>
                </a:extLst>
              </a:tr>
              <a:tr h="197113">
                <a:tc>
                  <a:txBody>
                    <a:bodyPr/>
                    <a:lstStyle/>
                    <a:p>
                      <a:pPr marL="0" marR="0" algn="ctr">
                        <a:lnSpc>
                          <a:spcPts val="1500"/>
                        </a:lnSpc>
                        <a:spcBef>
                          <a:spcPts val="0"/>
                        </a:spcBef>
                        <a:spcAft>
                          <a:spcPts val="0"/>
                        </a:spcAft>
                      </a:pPr>
                      <a:r>
                        <a:rPr lang="el-GR" sz="1100">
                          <a:effectLst/>
                        </a:rPr>
                        <a:t>51.7 – 62.6</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D</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15 – 34</a:t>
                      </a:r>
                      <a:endParaRPr lang="en-US"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357845432"/>
                  </a:ext>
                </a:extLst>
              </a:tr>
              <a:tr h="197113">
                <a:tc>
                  <a:txBody>
                    <a:bodyPr/>
                    <a:lstStyle/>
                    <a:p>
                      <a:pPr marL="0" marR="0" algn="ctr">
                        <a:lnSpc>
                          <a:spcPts val="1500"/>
                        </a:lnSpc>
                        <a:spcBef>
                          <a:spcPts val="0"/>
                        </a:spcBef>
                        <a:spcAft>
                          <a:spcPts val="0"/>
                        </a:spcAft>
                      </a:pPr>
                      <a:r>
                        <a:rPr lang="el-GR" sz="1100">
                          <a:effectLst/>
                        </a:rPr>
                        <a:t>0 – 51.6</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a:effectLst/>
                        </a:rPr>
                        <a:t>F</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lnSpc>
                          <a:spcPts val="1500"/>
                        </a:lnSpc>
                        <a:spcBef>
                          <a:spcPts val="0"/>
                        </a:spcBef>
                        <a:spcAft>
                          <a:spcPts val="0"/>
                        </a:spcAft>
                      </a:pPr>
                      <a:r>
                        <a:rPr lang="en-US" sz="1100" dirty="0">
                          <a:effectLst/>
                        </a:rPr>
                        <a:t>0 – 14</a:t>
                      </a:r>
                      <a:endParaRPr lang="en-US"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588256482"/>
                  </a:ext>
                </a:extLst>
              </a:tr>
            </a:tbl>
          </a:graphicData>
        </a:graphic>
      </p:graphicFrame>
    </p:spTree>
    <p:extLst>
      <p:ext uri="{BB962C8B-B14F-4D97-AF65-F5344CB8AC3E}">
        <p14:creationId xmlns:p14="http://schemas.microsoft.com/office/powerpoint/2010/main" val="9712719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6 - Τίτλος"/>
          <p:cNvSpPr>
            <a:spLocks noGrp="1"/>
          </p:cNvSpPr>
          <p:nvPr>
            <p:ph type="ctrTitle"/>
          </p:nvPr>
        </p:nvSpPr>
        <p:spPr/>
        <p:txBody>
          <a:bodyPr/>
          <a:lstStyle/>
          <a:p>
            <a:r>
              <a:rPr lang="el-GR" sz="4400" b="1" dirty="0">
                <a:latin typeface="Calibri" pitchFamily="34" charset="0"/>
                <a:cs typeface="Calibri" pitchFamily="34" charset="0"/>
              </a:rPr>
              <a:t>Συνεισφορά της διπλωματικής</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dirty="0">
                <a:latin typeface="Calibri" pitchFamily="34" charset="0"/>
                <a:cs typeface="Calibri" pitchFamily="34" charset="0"/>
              </a:rPr>
              <a:t>Εμπειρία παιχνιδιού</a:t>
            </a: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15</a:t>
            </a:r>
          </a:p>
        </p:txBody>
      </p:sp>
      <mc:AlternateContent xmlns:mc="http://schemas.openxmlformats.org/markup-compatibility/2006" xmlns:a14="http://schemas.microsoft.com/office/drawing/2010/main">
        <mc:Choice Requires="a14">
          <p:sp>
            <p:nvSpPr>
              <p:cNvPr id="3" name="Θέση περιεχομένου 2">
                <a:extLst>
                  <a:ext uri="{FF2B5EF4-FFF2-40B4-BE49-F238E27FC236}">
                    <a16:creationId xmlns:a16="http://schemas.microsoft.com/office/drawing/2014/main" id="{BFC0945B-1C73-0E23-D1F6-A96E5121A5FB}"/>
                  </a:ext>
                </a:extLst>
              </p:cNvPr>
              <p:cNvSpPr>
                <a:spLocks noGrp="1"/>
              </p:cNvSpPr>
              <p:nvPr>
                <p:ph idx="1"/>
              </p:nvPr>
            </p:nvSpPr>
            <p:spPr/>
            <p:txBody>
              <a:bodyPr/>
              <a:lstStyle/>
              <a:p>
                <a:r>
                  <a:rPr lang="el-GR" sz="2400" dirty="0">
                    <a:latin typeface="Calibri" panose="020F0502020204030204" pitchFamily="34" charset="0"/>
                    <a:cs typeface="Calibri" panose="020F0502020204030204" pitchFamily="34" charset="0"/>
                  </a:rPr>
                  <a:t>Ο τελικός βαθμός</a:t>
                </a:r>
                <a:r>
                  <a:rPr lang="en-US" sz="2400" dirty="0">
                    <a:latin typeface="Calibri" panose="020F0502020204030204" pitchFamily="34" charset="0"/>
                    <a:cs typeface="Calibri" panose="020F0502020204030204" pitchFamily="34" charset="0"/>
                  </a:rPr>
                  <a:t> </a:t>
                </a:r>
                <a:r>
                  <a:rPr lang="el-GR" sz="2400" dirty="0">
                    <a:latin typeface="Calibri" panose="020F0502020204030204" pitchFamily="34" charset="0"/>
                    <a:cs typeface="Calibri" panose="020F0502020204030204" pitchFamily="34" charset="0"/>
                  </a:rPr>
                  <a:t>εμπειρίας υπολογίστηκε με βάσει το άθροισμα της μέσης τιμής κάθε ερώτησης ως εξής:</a:t>
                </a:r>
              </a:p>
              <a:p>
                <a:endParaRPr lang="el-GR" sz="2400" dirty="0">
                  <a:latin typeface="Calibri" panose="020F0502020204030204" pitchFamily="34" charset="0"/>
                  <a:cs typeface="Calibri" panose="020F0502020204030204" pitchFamily="34" charset="0"/>
                </a:endParaRPr>
              </a:p>
              <a:p>
                <a:pPr marL="0" indent="0">
                  <a:buNone/>
                </a:pPr>
                <a:r>
                  <a:rPr lang="en-US" sz="2400" dirty="0">
                    <a:solidFill>
                      <a:schemeClr val="tx1"/>
                    </a:solidFill>
                    <a:latin typeface="Calibri" panose="020F0502020204030204" pitchFamily="34" charset="0"/>
                    <a:cs typeface="Calibri" panose="020F0502020204030204" pitchFamily="34" charset="0"/>
                  </a:rPr>
                  <a:t>GEQ = </a:t>
                </a:r>
                <a14:m>
                  <m:oMath xmlns:m="http://schemas.openxmlformats.org/officeDocument/2006/math">
                    <m:f>
                      <m:fPr>
                        <m:ctrlPr>
                          <a:rPr lang="en-US" sz="2400" i="1" smtClean="0">
                            <a:solidFill>
                              <a:schemeClr val="tx1"/>
                            </a:solidFill>
                            <a:latin typeface="Cambria Math" panose="02040503050406030204" pitchFamily="18" charset="0"/>
                            <a:cs typeface="Calibri" panose="020F0502020204030204" pitchFamily="34" charset="0"/>
                          </a:rPr>
                        </m:ctrlPr>
                      </m:fPr>
                      <m:num>
                        <m:r>
                          <m:rPr>
                            <m:sty m:val="p"/>
                          </m:rPr>
                          <a:rPr lang="el-GR" sz="2400" b="0" i="0" smtClean="0">
                            <a:solidFill>
                              <a:schemeClr val="tx1"/>
                            </a:solidFill>
                            <a:latin typeface="Cambria Math" panose="02040503050406030204" pitchFamily="18" charset="0"/>
                            <a:cs typeface="Calibri" panose="020F0502020204030204" pitchFamily="34" charset="0"/>
                          </a:rPr>
                          <m:t>ΑΘΡΟΙΣΜΑ</m:t>
                        </m:r>
                        <m:r>
                          <a:rPr lang="el-GR" sz="2400" b="0" i="0" smtClean="0">
                            <a:solidFill>
                              <a:schemeClr val="tx1"/>
                            </a:solidFill>
                            <a:latin typeface="Cambria Math" panose="02040503050406030204" pitchFamily="18" charset="0"/>
                            <a:cs typeface="Calibri" panose="020F0502020204030204" pitchFamily="34" charset="0"/>
                          </a:rPr>
                          <m:t> </m:t>
                        </m:r>
                        <m:r>
                          <m:rPr>
                            <m:sty m:val="p"/>
                          </m:rPr>
                          <a:rPr lang="el-GR" sz="2400" b="0" i="0" smtClean="0">
                            <a:solidFill>
                              <a:schemeClr val="tx1"/>
                            </a:solidFill>
                            <a:latin typeface="Cambria Math" panose="02040503050406030204" pitchFamily="18" charset="0"/>
                            <a:cs typeface="Calibri" panose="020F0502020204030204" pitchFamily="34" charset="0"/>
                          </a:rPr>
                          <m:t>ΜΕΣΗΣ</m:t>
                        </m:r>
                        <m:r>
                          <a:rPr lang="el-GR" sz="2400" b="0" i="0" smtClean="0">
                            <a:solidFill>
                              <a:schemeClr val="tx1"/>
                            </a:solidFill>
                            <a:latin typeface="Cambria Math" panose="02040503050406030204" pitchFamily="18" charset="0"/>
                            <a:cs typeface="Calibri" panose="020F0502020204030204" pitchFamily="34" charset="0"/>
                          </a:rPr>
                          <m:t> </m:t>
                        </m:r>
                        <m:r>
                          <m:rPr>
                            <m:sty m:val="p"/>
                          </m:rPr>
                          <a:rPr lang="el-GR" sz="2400" b="0" i="0" smtClean="0">
                            <a:solidFill>
                              <a:schemeClr val="tx1"/>
                            </a:solidFill>
                            <a:latin typeface="Cambria Math" panose="02040503050406030204" pitchFamily="18" charset="0"/>
                            <a:cs typeface="Calibri" panose="020F0502020204030204" pitchFamily="34" charset="0"/>
                          </a:rPr>
                          <m:t>ΤΙΜΗΣ</m:t>
                        </m:r>
                        <m:r>
                          <a:rPr lang="el-GR" sz="2400" b="0" i="0" smtClean="0">
                            <a:solidFill>
                              <a:schemeClr val="tx1"/>
                            </a:solidFill>
                            <a:latin typeface="Cambria Math" panose="02040503050406030204" pitchFamily="18" charset="0"/>
                            <a:cs typeface="Calibri" panose="020F0502020204030204" pitchFamily="34" charset="0"/>
                          </a:rPr>
                          <m:t> </m:t>
                        </m:r>
                        <m:r>
                          <m:rPr>
                            <m:sty m:val="p"/>
                          </m:rPr>
                          <a:rPr lang="el-GR" sz="2400" b="0" i="0" smtClean="0">
                            <a:solidFill>
                              <a:schemeClr val="tx1"/>
                            </a:solidFill>
                            <a:latin typeface="Cambria Math" panose="02040503050406030204" pitchFamily="18" charset="0"/>
                            <a:cs typeface="Calibri" panose="020F0502020204030204" pitchFamily="34" charset="0"/>
                          </a:rPr>
                          <m:t>ΕΡΩΤΗΣΕΩΝ</m:t>
                        </m:r>
                      </m:num>
                      <m:den>
                        <m:r>
                          <m:rPr>
                            <m:sty m:val="p"/>
                          </m:rPr>
                          <a:rPr lang="el-GR" sz="2400" b="0" i="0" smtClean="0">
                            <a:solidFill>
                              <a:schemeClr val="tx1"/>
                            </a:solidFill>
                            <a:latin typeface="Cambria Math" panose="02040503050406030204" pitchFamily="18" charset="0"/>
                            <a:cs typeface="Calibri" panose="020F0502020204030204" pitchFamily="34" charset="0"/>
                          </a:rPr>
                          <m:t>ΠΛΗΘΟΣ</m:t>
                        </m:r>
                        <m:r>
                          <a:rPr lang="el-GR" sz="2400" b="0" i="0" smtClean="0">
                            <a:solidFill>
                              <a:schemeClr val="tx1"/>
                            </a:solidFill>
                            <a:latin typeface="Cambria Math" panose="02040503050406030204" pitchFamily="18" charset="0"/>
                            <a:cs typeface="Calibri" panose="020F0502020204030204" pitchFamily="34" charset="0"/>
                          </a:rPr>
                          <m:t> </m:t>
                        </m:r>
                        <m:r>
                          <m:rPr>
                            <m:sty m:val="p"/>
                          </m:rPr>
                          <a:rPr lang="el-GR" sz="2400" b="0" i="0" smtClean="0">
                            <a:solidFill>
                              <a:schemeClr val="tx1"/>
                            </a:solidFill>
                            <a:latin typeface="Cambria Math" panose="02040503050406030204" pitchFamily="18" charset="0"/>
                            <a:cs typeface="Calibri" panose="020F0502020204030204" pitchFamily="34" charset="0"/>
                          </a:rPr>
                          <m:t>ΕΡΩΤΗΣΕΩΝ</m:t>
                        </m:r>
                      </m:den>
                    </m:f>
                  </m:oMath>
                </a14:m>
                <a:endParaRPr lang="el-GR" sz="2400" dirty="0">
                  <a:solidFill>
                    <a:schemeClr val="tx1"/>
                  </a:solidFill>
                  <a:latin typeface="Calibri" panose="020F0502020204030204" pitchFamily="34" charset="0"/>
                  <a:cs typeface="Calibri" panose="020F0502020204030204" pitchFamily="34" charset="0"/>
                </a:endParaRPr>
              </a:p>
              <a:p>
                <a:pPr marL="0" indent="0">
                  <a:buNone/>
                </a:pPr>
                <a:endParaRPr lang="el-GR" sz="2400" dirty="0">
                  <a:latin typeface="Calibri" panose="020F0502020204030204" pitchFamily="34" charset="0"/>
                  <a:cs typeface="Calibri" panose="020F0502020204030204" pitchFamily="34" charset="0"/>
                </a:endParaRPr>
              </a:p>
              <a:p>
                <a:r>
                  <a:rPr lang="el-GR" sz="2400" dirty="0">
                    <a:latin typeface="Calibri" panose="020F0502020204030204" pitchFamily="34" charset="0"/>
                    <a:cs typeface="Calibri" panose="020F0502020204030204" pitchFamily="34" charset="0"/>
                  </a:rPr>
                  <a:t>Η τιμή που προκύπτει είναι: </a:t>
                </a:r>
                <a:r>
                  <a:rPr lang="en-US" sz="2400" dirty="0">
                    <a:latin typeface="Calibri" panose="020F0502020204030204" pitchFamily="34" charset="0"/>
                    <a:cs typeface="Calibri" panose="020F0502020204030204" pitchFamily="34" charset="0"/>
                  </a:rPr>
                  <a:t>GEQ = </a:t>
                </a:r>
                <a:r>
                  <a:rPr lang="el-GR" sz="2400" dirty="0">
                    <a:latin typeface="Calibri" panose="020F0502020204030204" pitchFamily="34" charset="0"/>
                    <a:cs typeface="Calibri" panose="020F0502020204030204" pitchFamily="34" charset="0"/>
                  </a:rPr>
                  <a:t>3.6 με αξιοπιστία 0.849</a:t>
                </a:r>
                <a:endParaRPr lang="el-GR" sz="2400" dirty="0">
                  <a:solidFill>
                    <a:schemeClr val="tx1"/>
                  </a:solidFill>
                  <a:latin typeface="Calibri" panose="020F0502020204030204" pitchFamily="34" charset="0"/>
                  <a:cs typeface="Calibri" panose="020F0502020204030204" pitchFamily="34" charset="0"/>
                </a:endParaRPr>
              </a:p>
            </p:txBody>
          </p:sp>
        </mc:Choice>
        <mc:Fallback xmlns="">
          <p:sp>
            <p:nvSpPr>
              <p:cNvPr id="3" name="Θέση περιεχομένου 2">
                <a:extLst>
                  <a:ext uri="{FF2B5EF4-FFF2-40B4-BE49-F238E27FC236}">
                    <a16:creationId xmlns:a16="http://schemas.microsoft.com/office/drawing/2014/main" id="{BFC0945B-1C73-0E23-D1F6-A96E5121A5FB}"/>
                  </a:ext>
                </a:extLst>
              </p:cNvPr>
              <p:cNvSpPr>
                <a:spLocks noGrp="1" noRot="1" noChangeAspect="1" noMove="1" noResize="1" noEditPoints="1" noAdjustHandles="1" noChangeArrowheads="1" noChangeShapeType="1" noTextEdit="1"/>
              </p:cNvSpPr>
              <p:nvPr>
                <p:ph idx="1"/>
              </p:nvPr>
            </p:nvSpPr>
            <p:spPr>
              <a:blipFill>
                <a:blip r:embed="rId3"/>
                <a:stretch>
                  <a:fillRect l="-1154" t="-1103"/>
                </a:stretch>
              </a:blipFill>
            </p:spPr>
            <p:txBody>
              <a:bodyPr/>
              <a:lstStyle/>
              <a:p>
                <a:r>
                  <a:rPr lang="en-US">
                    <a:noFill/>
                  </a:rPr>
                  <a:t> </a:t>
                </a:r>
              </a:p>
            </p:txBody>
          </p:sp>
        </mc:Fallback>
      </mc:AlternateContent>
    </p:spTree>
    <p:extLst>
      <p:ext uri="{BB962C8B-B14F-4D97-AF65-F5344CB8AC3E}">
        <p14:creationId xmlns:p14="http://schemas.microsoft.com/office/powerpoint/2010/main" val="2584669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dirty="0">
                <a:latin typeface="Calibri" pitchFamily="34" charset="0"/>
                <a:cs typeface="Calibri" pitchFamily="34" charset="0"/>
              </a:rPr>
              <a:t>Εκπαιδευτικό εργαλείο</a:t>
            </a: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16</a:t>
            </a:r>
          </a:p>
        </p:txBody>
      </p:sp>
      <mc:AlternateContent xmlns:mc="http://schemas.openxmlformats.org/markup-compatibility/2006" xmlns:a14="http://schemas.microsoft.com/office/drawing/2010/main">
        <mc:Choice Requires="a14">
          <p:sp>
            <p:nvSpPr>
              <p:cNvPr id="3" name="Θέση περιεχομένου 2">
                <a:extLst>
                  <a:ext uri="{FF2B5EF4-FFF2-40B4-BE49-F238E27FC236}">
                    <a16:creationId xmlns:a16="http://schemas.microsoft.com/office/drawing/2014/main" id="{BFC0945B-1C73-0E23-D1F6-A96E5121A5FB}"/>
                  </a:ext>
                </a:extLst>
              </p:cNvPr>
              <p:cNvSpPr>
                <a:spLocks noGrp="1"/>
              </p:cNvSpPr>
              <p:nvPr>
                <p:ph idx="1"/>
              </p:nvPr>
            </p:nvSpPr>
            <p:spPr/>
            <p:txBody>
              <a:bodyPr/>
              <a:lstStyle/>
              <a:p>
                <a:r>
                  <a:rPr lang="el-GR" sz="2400" dirty="0">
                    <a:latin typeface="Calibri" panose="020F0502020204030204" pitchFamily="34" charset="0"/>
                    <a:cs typeface="Calibri" panose="020F0502020204030204" pitchFamily="34" charset="0"/>
                  </a:rPr>
                  <a:t>Ο τελικός βαθμός υπολογίστηκε με βάσει το άθροισμα της μέσης τιμής κάθε ερώτησης ως εξής:</a:t>
                </a:r>
              </a:p>
              <a:p>
                <a:endParaRPr lang="el-GR" sz="2400" dirty="0">
                  <a:latin typeface="Calibri" panose="020F0502020204030204" pitchFamily="34" charset="0"/>
                  <a:cs typeface="Calibri" panose="020F0502020204030204" pitchFamily="34" charset="0"/>
                </a:endParaRPr>
              </a:p>
              <a:p>
                <a:pPr marL="0" indent="0">
                  <a:buNone/>
                </a:pPr>
                <a:r>
                  <a:rPr lang="en-US" sz="2400" dirty="0">
                    <a:solidFill>
                      <a:schemeClr val="tx1"/>
                    </a:solidFill>
                    <a:latin typeface="Calibri" panose="020F0502020204030204" pitchFamily="34" charset="0"/>
                    <a:cs typeface="Calibri" panose="020F0502020204030204" pitchFamily="34" charset="0"/>
                  </a:rPr>
                  <a:t>LT = </a:t>
                </a:r>
                <a14:m>
                  <m:oMath xmlns:m="http://schemas.openxmlformats.org/officeDocument/2006/math">
                    <m:f>
                      <m:fPr>
                        <m:ctrlPr>
                          <a:rPr lang="en-US" sz="2400" i="1" smtClean="0">
                            <a:solidFill>
                              <a:schemeClr val="tx1"/>
                            </a:solidFill>
                            <a:latin typeface="Cambria Math" panose="02040503050406030204" pitchFamily="18" charset="0"/>
                            <a:cs typeface="Calibri" panose="020F0502020204030204" pitchFamily="34" charset="0"/>
                          </a:rPr>
                        </m:ctrlPr>
                      </m:fPr>
                      <m:num>
                        <m:r>
                          <m:rPr>
                            <m:sty m:val="p"/>
                          </m:rPr>
                          <a:rPr lang="el-GR" sz="2400" b="0" i="0" smtClean="0">
                            <a:solidFill>
                              <a:schemeClr val="tx1"/>
                            </a:solidFill>
                            <a:latin typeface="Cambria Math" panose="02040503050406030204" pitchFamily="18" charset="0"/>
                            <a:cs typeface="Calibri" panose="020F0502020204030204" pitchFamily="34" charset="0"/>
                          </a:rPr>
                          <m:t>ΑΘΡΟΙΣΜΑ</m:t>
                        </m:r>
                        <m:r>
                          <a:rPr lang="el-GR" sz="2400" b="0" i="0" smtClean="0">
                            <a:solidFill>
                              <a:schemeClr val="tx1"/>
                            </a:solidFill>
                            <a:latin typeface="Cambria Math" panose="02040503050406030204" pitchFamily="18" charset="0"/>
                            <a:cs typeface="Calibri" panose="020F0502020204030204" pitchFamily="34" charset="0"/>
                          </a:rPr>
                          <m:t> </m:t>
                        </m:r>
                        <m:r>
                          <m:rPr>
                            <m:sty m:val="p"/>
                          </m:rPr>
                          <a:rPr lang="el-GR" sz="2400" b="0" i="0" smtClean="0">
                            <a:solidFill>
                              <a:schemeClr val="tx1"/>
                            </a:solidFill>
                            <a:latin typeface="Cambria Math" panose="02040503050406030204" pitchFamily="18" charset="0"/>
                            <a:cs typeface="Calibri" panose="020F0502020204030204" pitchFamily="34" charset="0"/>
                          </a:rPr>
                          <m:t>ΜΕΣΗΣ</m:t>
                        </m:r>
                        <m:r>
                          <a:rPr lang="el-GR" sz="2400" b="0" i="0" smtClean="0">
                            <a:solidFill>
                              <a:schemeClr val="tx1"/>
                            </a:solidFill>
                            <a:latin typeface="Cambria Math" panose="02040503050406030204" pitchFamily="18" charset="0"/>
                            <a:cs typeface="Calibri" panose="020F0502020204030204" pitchFamily="34" charset="0"/>
                          </a:rPr>
                          <m:t> </m:t>
                        </m:r>
                        <m:r>
                          <m:rPr>
                            <m:sty m:val="p"/>
                          </m:rPr>
                          <a:rPr lang="el-GR" sz="2400" b="0" i="0" smtClean="0">
                            <a:solidFill>
                              <a:schemeClr val="tx1"/>
                            </a:solidFill>
                            <a:latin typeface="Cambria Math" panose="02040503050406030204" pitchFamily="18" charset="0"/>
                            <a:cs typeface="Calibri" panose="020F0502020204030204" pitchFamily="34" charset="0"/>
                          </a:rPr>
                          <m:t>ΤΙΜΗΣ</m:t>
                        </m:r>
                        <m:r>
                          <a:rPr lang="el-GR" sz="2400" b="0" i="0" smtClean="0">
                            <a:solidFill>
                              <a:schemeClr val="tx1"/>
                            </a:solidFill>
                            <a:latin typeface="Cambria Math" panose="02040503050406030204" pitchFamily="18" charset="0"/>
                            <a:cs typeface="Calibri" panose="020F0502020204030204" pitchFamily="34" charset="0"/>
                          </a:rPr>
                          <m:t> </m:t>
                        </m:r>
                        <m:r>
                          <m:rPr>
                            <m:sty m:val="p"/>
                          </m:rPr>
                          <a:rPr lang="el-GR" sz="2400" b="0" i="0" smtClean="0">
                            <a:solidFill>
                              <a:schemeClr val="tx1"/>
                            </a:solidFill>
                            <a:latin typeface="Cambria Math" panose="02040503050406030204" pitchFamily="18" charset="0"/>
                            <a:cs typeface="Calibri" panose="020F0502020204030204" pitchFamily="34" charset="0"/>
                          </a:rPr>
                          <m:t>ΕΡΩΤΗΣΕΩΝ</m:t>
                        </m:r>
                      </m:num>
                      <m:den>
                        <m:r>
                          <m:rPr>
                            <m:sty m:val="p"/>
                          </m:rPr>
                          <a:rPr lang="el-GR" sz="2400" b="0" i="0" smtClean="0">
                            <a:solidFill>
                              <a:schemeClr val="tx1"/>
                            </a:solidFill>
                            <a:latin typeface="Cambria Math" panose="02040503050406030204" pitchFamily="18" charset="0"/>
                            <a:cs typeface="Calibri" panose="020F0502020204030204" pitchFamily="34" charset="0"/>
                          </a:rPr>
                          <m:t>ΠΛΗΘΟΣ</m:t>
                        </m:r>
                        <m:r>
                          <a:rPr lang="el-GR" sz="2400" b="0" i="0" smtClean="0">
                            <a:solidFill>
                              <a:schemeClr val="tx1"/>
                            </a:solidFill>
                            <a:latin typeface="Cambria Math" panose="02040503050406030204" pitchFamily="18" charset="0"/>
                            <a:cs typeface="Calibri" panose="020F0502020204030204" pitchFamily="34" charset="0"/>
                          </a:rPr>
                          <m:t> </m:t>
                        </m:r>
                        <m:r>
                          <m:rPr>
                            <m:sty m:val="p"/>
                          </m:rPr>
                          <a:rPr lang="el-GR" sz="2400" b="0" i="0" smtClean="0">
                            <a:solidFill>
                              <a:schemeClr val="tx1"/>
                            </a:solidFill>
                            <a:latin typeface="Cambria Math" panose="02040503050406030204" pitchFamily="18" charset="0"/>
                            <a:cs typeface="Calibri" panose="020F0502020204030204" pitchFamily="34" charset="0"/>
                          </a:rPr>
                          <m:t>ΕΡΩΤΗΣΕΩΝ</m:t>
                        </m:r>
                      </m:den>
                    </m:f>
                  </m:oMath>
                </a14:m>
                <a:endParaRPr lang="el-GR" sz="2400" dirty="0">
                  <a:solidFill>
                    <a:schemeClr val="tx1"/>
                  </a:solidFill>
                  <a:latin typeface="Calibri" panose="020F0502020204030204" pitchFamily="34" charset="0"/>
                  <a:cs typeface="Calibri" panose="020F0502020204030204" pitchFamily="34" charset="0"/>
                </a:endParaRPr>
              </a:p>
              <a:p>
                <a:pPr marL="0" indent="0">
                  <a:buNone/>
                </a:pPr>
                <a:endParaRPr lang="el-GR" sz="2400" dirty="0">
                  <a:latin typeface="Calibri" panose="020F0502020204030204" pitchFamily="34" charset="0"/>
                  <a:cs typeface="Calibri" panose="020F0502020204030204" pitchFamily="34" charset="0"/>
                </a:endParaRPr>
              </a:p>
              <a:p>
                <a:r>
                  <a:rPr lang="el-GR" sz="2400" dirty="0">
                    <a:latin typeface="Calibri" panose="020F0502020204030204" pitchFamily="34" charset="0"/>
                    <a:cs typeface="Calibri" panose="020F0502020204030204" pitchFamily="34" charset="0"/>
                  </a:rPr>
                  <a:t>Η τιμή που προκύπτει είναι: </a:t>
                </a:r>
                <a:r>
                  <a:rPr lang="en-US" sz="2400" dirty="0">
                    <a:latin typeface="Calibri" panose="020F0502020204030204" pitchFamily="34" charset="0"/>
                    <a:cs typeface="Calibri" panose="020F0502020204030204" pitchFamily="34" charset="0"/>
                  </a:rPr>
                  <a:t>LT = 4.13</a:t>
                </a:r>
                <a:r>
                  <a:rPr lang="el-GR" sz="2400" dirty="0">
                    <a:latin typeface="Calibri" panose="020F0502020204030204" pitchFamily="34" charset="0"/>
                    <a:cs typeface="Calibri" panose="020F0502020204030204" pitchFamily="34" charset="0"/>
                  </a:rPr>
                  <a:t> με αξιοπιστία 0.8</a:t>
                </a:r>
                <a:r>
                  <a:rPr lang="en-US" sz="2400" dirty="0">
                    <a:latin typeface="Calibri" panose="020F0502020204030204" pitchFamily="34" charset="0"/>
                    <a:cs typeface="Calibri" panose="020F0502020204030204" pitchFamily="34" charset="0"/>
                  </a:rPr>
                  <a:t>70</a:t>
                </a:r>
                <a:endParaRPr lang="el-GR" sz="2400" dirty="0">
                  <a:solidFill>
                    <a:schemeClr val="tx1"/>
                  </a:solidFill>
                  <a:latin typeface="Calibri" panose="020F0502020204030204" pitchFamily="34" charset="0"/>
                  <a:cs typeface="Calibri" panose="020F0502020204030204" pitchFamily="34" charset="0"/>
                </a:endParaRPr>
              </a:p>
            </p:txBody>
          </p:sp>
        </mc:Choice>
        <mc:Fallback xmlns="">
          <p:sp>
            <p:nvSpPr>
              <p:cNvPr id="3" name="Θέση περιεχομένου 2">
                <a:extLst>
                  <a:ext uri="{FF2B5EF4-FFF2-40B4-BE49-F238E27FC236}">
                    <a16:creationId xmlns:a16="http://schemas.microsoft.com/office/drawing/2014/main" id="{BFC0945B-1C73-0E23-D1F6-A96E5121A5FB}"/>
                  </a:ext>
                </a:extLst>
              </p:cNvPr>
              <p:cNvSpPr>
                <a:spLocks noGrp="1" noRot="1" noChangeAspect="1" noMove="1" noResize="1" noEditPoints="1" noAdjustHandles="1" noChangeArrowheads="1" noChangeShapeType="1" noTextEdit="1"/>
              </p:cNvSpPr>
              <p:nvPr>
                <p:ph idx="1"/>
              </p:nvPr>
            </p:nvSpPr>
            <p:spPr>
              <a:blipFill>
                <a:blip r:embed="rId3"/>
                <a:stretch>
                  <a:fillRect l="-1154" t="-1103" r="-615"/>
                </a:stretch>
              </a:blipFill>
            </p:spPr>
            <p:txBody>
              <a:bodyPr/>
              <a:lstStyle/>
              <a:p>
                <a:r>
                  <a:rPr lang="en-US">
                    <a:noFill/>
                  </a:rPr>
                  <a:t> </a:t>
                </a:r>
              </a:p>
            </p:txBody>
          </p:sp>
        </mc:Fallback>
      </mc:AlternateContent>
    </p:spTree>
    <p:extLst>
      <p:ext uri="{BB962C8B-B14F-4D97-AF65-F5344CB8AC3E}">
        <p14:creationId xmlns:p14="http://schemas.microsoft.com/office/powerpoint/2010/main" val="16907370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a:xfrm>
            <a:off x="457200" y="274638"/>
            <a:ext cx="8229600" cy="1143000"/>
          </a:xfrm>
        </p:spPr>
        <p:txBody>
          <a:bodyPr wrap="square" anchor="ctr">
            <a:normAutofit/>
          </a:bodyPr>
          <a:lstStyle/>
          <a:p>
            <a:r>
              <a:rPr lang="el-GR"/>
              <a:t>Απαντήσεις ερωτημάτων</a:t>
            </a:r>
          </a:p>
        </p:txBody>
      </p:sp>
      <p:sp>
        <p:nvSpPr>
          <p:cNvPr id="3" name="Θέση περιεχομένου 2">
            <a:extLst>
              <a:ext uri="{FF2B5EF4-FFF2-40B4-BE49-F238E27FC236}">
                <a16:creationId xmlns:a16="http://schemas.microsoft.com/office/drawing/2014/main" id="{BFC0945B-1C73-0E23-D1F6-A96E5121A5FB}"/>
              </a:ext>
            </a:extLst>
          </p:cNvPr>
          <p:cNvSpPr>
            <a:spLocks noGrp="1"/>
          </p:cNvSpPr>
          <p:nvPr>
            <p:ph sz="half" idx="2"/>
          </p:nvPr>
        </p:nvSpPr>
        <p:spPr>
          <a:xfrm>
            <a:off x="457200" y="1531394"/>
            <a:ext cx="4040188" cy="4594769"/>
          </a:xfrm>
        </p:spPr>
        <p:txBody>
          <a:bodyPr wrap="square" anchor="t">
            <a:normAutofit/>
          </a:bodyPr>
          <a:lstStyle/>
          <a:p>
            <a:pPr marL="457200" indent="-457200">
              <a:buFont typeface="+mj-lt"/>
              <a:buAutoNum type="arabicPeriod"/>
            </a:pPr>
            <a:r>
              <a:rPr lang="el-GR" dirty="0"/>
              <a:t>Δεν υπάρχουν σημαντικές στατιστικές διαφορές μεταξύ των δύο φύλων</a:t>
            </a:r>
          </a:p>
          <a:p>
            <a:pPr marL="457200" indent="-457200">
              <a:buFont typeface="+mj-lt"/>
              <a:buAutoNum type="arabicPeriod"/>
            </a:pPr>
            <a:r>
              <a:rPr lang="el-GR" dirty="0"/>
              <a:t>Δεν υπάρχουν σημαντικές στατιστικές διαφορές μεταξύ όσων έχουν γνώσεις </a:t>
            </a:r>
            <a:r>
              <a:rPr lang="en-US" dirty="0"/>
              <a:t>Scrum</a:t>
            </a:r>
            <a:r>
              <a:rPr lang="el-GR" dirty="0"/>
              <a:t> και όσους δεν έχουν</a:t>
            </a:r>
          </a:p>
        </p:txBody>
      </p:sp>
      <p:sp>
        <p:nvSpPr>
          <p:cNvPr id="11267" name="3 - Θέση ημερομηνίας"/>
          <p:cNvSpPr>
            <a:spLocks noGrp="1"/>
          </p:cNvSpPr>
          <p:nvPr>
            <p:ph type="dt" sz="half" idx="10"/>
          </p:nvPr>
        </p:nvSpPr>
        <p:spPr>
          <a:xfrm>
            <a:off x="2762250" y="6309320"/>
            <a:ext cx="2133600" cy="457200"/>
          </a:xfrm>
        </p:spPr>
        <p:txBody>
          <a:bodyPr wrap="square" anchor="b">
            <a:normAutofit/>
          </a:bodyPr>
          <a:lstStyle/>
          <a:p>
            <a:pPr>
              <a:spcAft>
                <a:spcPts val="600"/>
              </a:spcAft>
            </a:pPr>
            <a:r>
              <a:rPr lang="en-US"/>
              <a:t>7/10/2024</a:t>
            </a:r>
            <a:endParaRPr lang="el-GR"/>
          </a:p>
        </p:txBody>
      </p:sp>
      <p:sp>
        <p:nvSpPr>
          <p:cNvPr id="11268" name="4 - Θέση υποσέλιδου"/>
          <p:cNvSpPr>
            <a:spLocks noGrp="1"/>
          </p:cNvSpPr>
          <p:nvPr>
            <p:ph type="ftr" sz="quarter" idx="11"/>
          </p:nvPr>
        </p:nvSpPr>
        <p:spPr>
          <a:xfrm>
            <a:off x="5029981" y="6309320"/>
            <a:ext cx="2895600" cy="457200"/>
          </a:xfrm>
        </p:spPr>
        <p:txBody>
          <a:bodyPr wrap="square" anchor="b">
            <a:normAutofit/>
          </a:bodyPr>
          <a:lstStyle/>
          <a:p>
            <a:pPr>
              <a:spcAft>
                <a:spcPts val="600"/>
              </a:spcAft>
            </a:pPr>
            <a:r>
              <a:rPr lang="el-GR"/>
              <a:t>Οικονομόπουλος Ιωάννης</a:t>
            </a:r>
          </a:p>
        </p:txBody>
      </p:sp>
      <p:sp>
        <p:nvSpPr>
          <p:cNvPr id="11269" name="5 - Θέση αριθμού διαφάνειας"/>
          <p:cNvSpPr>
            <a:spLocks noGrp="1"/>
          </p:cNvSpPr>
          <p:nvPr>
            <p:ph type="sldNum" sz="quarter" idx="12"/>
          </p:nvPr>
        </p:nvSpPr>
        <p:spPr>
          <a:xfrm>
            <a:off x="8059712" y="6309320"/>
            <a:ext cx="609600" cy="457200"/>
          </a:xfrm>
        </p:spPr>
        <p:txBody>
          <a:bodyPr wrap="square" anchor="b">
            <a:normAutofit/>
          </a:bodyPr>
          <a:lstStyle/>
          <a:p>
            <a:pPr>
              <a:spcAft>
                <a:spcPts val="600"/>
              </a:spcAft>
            </a:pPr>
            <a:r>
              <a:rPr lang="el-GR" dirty="0"/>
              <a:t>17</a:t>
            </a:r>
          </a:p>
        </p:txBody>
      </p:sp>
      <p:graphicFrame>
        <p:nvGraphicFramePr>
          <p:cNvPr id="5" name="Πίνακας 4">
            <a:extLst>
              <a:ext uri="{FF2B5EF4-FFF2-40B4-BE49-F238E27FC236}">
                <a16:creationId xmlns:a16="http://schemas.microsoft.com/office/drawing/2014/main" id="{BB7A11FB-B637-EE33-D187-96B5D0D50518}"/>
              </a:ext>
            </a:extLst>
          </p:cNvPr>
          <p:cNvGraphicFramePr>
            <a:graphicFrameLocks noGrp="1"/>
          </p:cNvGraphicFramePr>
          <p:nvPr>
            <p:extLst>
              <p:ext uri="{D42A27DB-BD31-4B8C-83A1-F6EECF244321}">
                <p14:modId xmlns:p14="http://schemas.microsoft.com/office/powerpoint/2010/main" val="2849254689"/>
              </p:ext>
            </p:extLst>
          </p:nvPr>
        </p:nvGraphicFramePr>
        <p:xfrm>
          <a:off x="4645025" y="3861048"/>
          <a:ext cx="3817701" cy="1691035"/>
        </p:xfrm>
        <a:graphic>
          <a:graphicData uri="http://schemas.openxmlformats.org/drawingml/2006/table">
            <a:tbl>
              <a:tblPr firstRow="1" firstCol="1" bandRow="1">
                <a:tableStyleId>{5C22544A-7EE6-4342-B048-85BDC9FD1C3A}</a:tableStyleId>
              </a:tblPr>
              <a:tblGrid>
                <a:gridCol w="1380957">
                  <a:extLst>
                    <a:ext uri="{9D8B030D-6E8A-4147-A177-3AD203B41FA5}">
                      <a16:colId xmlns:a16="http://schemas.microsoft.com/office/drawing/2014/main" val="3457507237"/>
                    </a:ext>
                  </a:extLst>
                </a:gridCol>
                <a:gridCol w="1270530">
                  <a:extLst>
                    <a:ext uri="{9D8B030D-6E8A-4147-A177-3AD203B41FA5}">
                      <a16:colId xmlns:a16="http://schemas.microsoft.com/office/drawing/2014/main" val="3614136622"/>
                    </a:ext>
                  </a:extLst>
                </a:gridCol>
                <a:gridCol w="1166214">
                  <a:extLst>
                    <a:ext uri="{9D8B030D-6E8A-4147-A177-3AD203B41FA5}">
                      <a16:colId xmlns:a16="http://schemas.microsoft.com/office/drawing/2014/main" val="3829673163"/>
                    </a:ext>
                  </a:extLst>
                </a:gridCol>
              </a:tblGrid>
              <a:tr h="797771">
                <a:tc>
                  <a:txBody>
                    <a:bodyPr/>
                    <a:lstStyle/>
                    <a:p>
                      <a:pPr marL="0" marR="0" algn="ctr">
                        <a:lnSpc>
                          <a:spcPts val="1500"/>
                        </a:lnSpc>
                        <a:spcBef>
                          <a:spcPts val="0"/>
                        </a:spcBef>
                        <a:spcAft>
                          <a:spcPts val="0"/>
                        </a:spcAft>
                      </a:pPr>
                      <a:r>
                        <a:rPr lang="el-GR" sz="1100">
                          <a:effectLst/>
                        </a:rPr>
                        <a:t>ΜΕΤΑΒΛΗΤΕΣ</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100">
                          <a:effectLst/>
                        </a:rPr>
                        <a:t>ΜΕ ΓΝΩΣΕΙΣ ΓΙΑ ΤΗ </a:t>
                      </a:r>
                      <a:r>
                        <a:rPr lang="en-US" sz="1100">
                          <a:effectLst/>
                        </a:rPr>
                        <a:t>SCRUM</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100">
                          <a:effectLst/>
                        </a:rPr>
                        <a:t>ΧΩΡΙΣ ΓΝΩΣΕΙΣ ΓΙΑ ΤΗ </a:t>
                      </a:r>
                      <a:r>
                        <a:rPr lang="en-US" sz="1100">
                          <a:effectLst/>
                        </a:rPr>
                        <a:t>SCRUM</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4126369030"/>
                  </a:ext>
                </a:extLst>
              </a:tr>
              <a:tr h="504414">
                <a:tc>
                  <a:txBody>
                    <a:bodyPr/>
                    <a:lstStyle/>
                    <a:p>
                      <a:pPr marL="0" marR="0" algn="ctr">
                        <a:lnSpc>
                          <a:spcPts val="1500"/>
                        </a:lnSpc>
                        <a:spcBef>
                          <a:spcPts val="0"/>
                        </a:spcBef>
                        <a:spcAft>
                          <a:spcPts val="0"/>
                        </a:spcAft>
                      </a:pPr>
                      <a:r>
                        <a:rPr lang="en-US" sz="1100">
                          <a:effectLst/>
                        </a:rPr>
                        <a:t>LEARNING GAIN</a:t>
                      </a:r>
                      <a:r>
                        <a:rPr lang="el-GR" sz="1100">
                          <a:effectLst/>
                        </a:rPr>
                        <a:t> (%)</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n-US" sz="1200">
                          <a:effectLst/>
                        </a:rPr>
                        <a:t>38.51</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n-US" sz="1200">
                          <a:effectLst/>
                        </a:rPr>
                        <a:t>58.95</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1445815293"/>
                  </a:ext>
                </a:extLst>
              </a:tr>
              <a:tr h="388850">
                <a:tc>
                  <a:txBody>
                    <a:bodyPr/>
                    <a:lstStyle/>
                    <a:p>
                      <a:pPr marL="0" marR="0" algn="ctr">
                        <a:lnSpc>
                          <a:spcPts val="1500"/>
                        </a:lnSpc>
                        <a:spcBef>
                          <a:spcPts val="0"/>
                        </a:spcBef>
                        <a:spcAft>
                          <a:spcPts val="0"/>
                        </a:spcAft>
                      </a:pPr>
                      <a:r>
                        <a:rPr lang="en-US" sz="1100">
                          <a:effectLst/>
                        </a:rPr>
                        <a:t>LT SCORE</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4.26</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dirty="0">
                          <a:effectLst/>
                        </a:rPr>
                        <a:t>4.05</a:t>
                      </a:r>
                      <a:endParaRPr lang="en-US" sz="1000" dirty="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2790529936"/>
                  </a:ext>
                </a:extLst>
              </a:tr>
            </a:tbl>
          </a:graphicData>
        </a:graphic>
      </p:graphicFrame>
      <p:graphicFrame>
        <p:nvGraphicFramePr>
          <p:cNvPr id="6" name="Πίνακας 5">
            <a:extLst>
              <a:ext uri="{FF2B5EF4-FFF2-40B4-BE49-F238E27FC236}">
                <a16:creationId xmlns:a16="http://schemas.microsoft.com/office/drawing/2014/main" id="{F5B5AF0E-1A18-7D85-7408-005A469CCE36}"/>
              </a:ext>
            </a:extLst>
          </p:cNvPr>
          <p:cNvGraphicFramePr>
            <a:graphicFrameLocks noGrp="1"/>
          </p:cNvGraphicFramePr>
          <p:nvPr>
            <p:extLst>
              <p:ext uri="{D42A27DB-BD31-4B8C-83A1-F6EECF244321}">
                <p14:modId xmlns:p14="http://schemas.microsoft.com/office/powerpoint/2010/main" val="1496414981"/>
              </p:ext>
            </p:extLst>
          </p:nvPr>
        </p:nvGraphicFramePr>
        <p:xfrm>
          <a:off x="4645025" y="1531394"/>
          <a:ext cx="3724239" cy="2113630"/>
        </p:xfrm>
        <a:graphic>
          <a:graphicData uri="http://schemas.openxmlformats.org/drawingml/2006/table">
            <a:tbl>
              <a:tblPr firstRow="1" firstCol="1" bandRow="1">
                <a:tableStyleId>{5C22544A-7EE6-4342-B048-85BDC9FD1C3A}</a:tableStyleId>
              </a:tblPr>
              <a:tblGrid>
                <a:gridCol w="1347150">
                  <a:extLst>
                    <a:ext uri="{9D8B030D-6E8A-4147-A177-3AD203B41FA5}">
                      <a16:colId xmlns:a16="http://schemas.microsoft.com/office/drawing/2014/main" val="114255924"/>
                    </a:ext>
                  </a:extLst>
                </a:gridCol>
                <a:gridCol w="1239425">
                  <a:extLst>
                    <a:ext uri="{9D8B030D-6E8A-4147-A177-3AD203B41FA5}">
                      <a16:colId xmlns:a16="http://schemas.microsoft.com/office/drawing/2014/main" val="1737048157"/>
                    </a:ext>
                  </a:extLst>
                </a:gridCol>
                <a:gridCol w="1137664">
                  <a:extLst>
                    <a:ext uri="{9D8B030D-6E8A-4147-A177-3AD203B41FA5}">
                      <a16:colId xmlns:a16="http://schemas.microsoft.com/office/drawing/2014/main" val="369368642"/>
                    </a:ext>
                  </a:extLst>
                </a:gridCol>
              </a:tblGrid>
              <a:tr h="464163">
                <a:tc>
                  <a:txBody>
                    <a:bodyPr/>
                    <a:lstStyle/>
                    <a:p>
                      <a:pPr marL="0" marR="0" algn="ctr">
                        <a:lnSpc>
                          <a:spcPts val="1500"/>
                        </a:lnSpc>
                        <a:spcBef>
                          <a:spcPts val="0"/>
                        </a:spcBef>
                        <a:spcAft>
                          <a:spcPts val="0"/>
                        </a:spcAft>
                      </a:pPr>
                      <a:r>
                        <a:rPr lang="el-GR" sz="1100">
                          <a:effectLst/>
                        </a:rPr>
                        <a:t>ΜΕΤΑΒΛΗΤΕΣ</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100">
                          <a:effectLst/>
                        </a:rPr>
                        <a:t>ΑΝΤΡΕΣ</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100">
                          <a:effectLst/>
                        </a:rPr>
                        <a:t>ΓΥΝΑΙΚΕΣ</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3833058411"/>
                  </a:ext>
                </a:extLst>
              </a:tr>
              <a:tr h="449936">
                <a:tc>
                  <a:txBody>
                    <a:bodyPr/>
                    <a:lstStyle/>
                    <a:p>
                      <a:pPr marL="0" marR="0" algn="ctr">
                        <a:lnSpc>
                          <a:spcPts val="1500"/>
                        </a:lnSpc>
                        <a:spcBef>
                          <a:spcPts val="0"/>
                        </a:spcBef>
                        <a:spcAft>
                          <a:spcPts val="0"/>
                        </a:spcAft>
                      </a:pPr>
                      <a:r>
                        <a:rPr lang="en-US" sz="1100">
                          <a:effectLst/>
                        </a:rPr>
                        <a:t>LEARNING GAIN</a:t>
                      </a:r>
                      <a:r>
                        <a:rPr lang="el-GR" sz="1100">
                          <a:effectLst/>
                        </a:rPr>
                        <a:t> (%)</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41.78</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60.95</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2444353522"/>
                  </a:ext>
                </a:extLst>
              </a:tr>
              <a:tr h="554861">
                <a:tc>
                  <a:txBody>
                    <a:bodyPr/>
                    <a:lstStyle/>
                    <a:p>
                      <a:pPr marL="0" marR="0" algn="ctr">
                        <a:lnSpc>
                          <a:spcPts val="1500"/>
                        </a:lnSpc>
                        <a:spcBef>
                          <a:spcPts val="0"/>
                        </a:spcBef>
                        <a:spcAft>
                          <a:spcPts val="0"/>
                        </a:spcAft>
                      </a:pPr>
                      <a:r>
                        <a:rPr lang="en-US" sz="1100">
                          <a:effectLst/>
                        </a:rPr>
                        <a:t>SUS SCORE</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74.792</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72.045</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3164835353"/>
                  </a:ext>
                </a:extLst>
              </a:tr>
              <a:tr h="644670">
                <a:tc>
                  <a:txBody>
                    <a:bodyPr/>
                    <a:lstStyle/>
                    <a:p>
                      <a:pPr marL="0" marR="0" algn="ctr">
                        <a:lnSpc>
                          <a:spcPts val="1500"/>
                        </a:lnSpc>
                        <a:spcBef>
                          <a:spcPts val="0"/>
                        </a:spcBef>
                        <a:spcAft>
                          <a:spcPts val="0"/>
                        </a:spcAft>
                      </a:pPr>
                      <a:r>
                        <a:rPr lang="en-US" sz="1100">
                          <a:effectLst/>
                        </a:rPr>
                        <a:t>GEQ SCORE</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3.59</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dirty="0">
                          <a:effectLst/>
                        </a:rPr>
                        <a:t>3.60</a:t>
                      </a:r>
                      <a:endParaRPr lang="en-US" sz="1000" dirty="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3128350156"/>
                  </a:ext>
                </a:extLst>
              </a:tr>
            </a:tbl>
          </a:graphicData>
        </a:graphic>
      </p:graphicFrame>
    </p:spTree>
    <p:extLst>
      <p:ext uri="{BB962C8B-B14F-4D97-AF65-F5344CB8AC3E}">
        <p14:creationId xmlns:p14="http://schemas.microsoft.com/office/powerpoint/2010/main" val="35118878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a:xfrm>
            <a:off x="381000" y="228600"/>
            <a:ext cx="7829550" cy="914400"/>
          </a:xfrm>
        </p:spPr>
        <p:txBody>
          <a:bodyPr wrap="square" anchor="ctr">
            <a:normAutofit/>
          </a:bodyPr>
          <a:lstStyle/>
          <a:p>
            <a:r>
              <a:rPr lang="el-GR"/>
              <a:t>Απαντήσεις ερωτημάτων</a:t>
            </a:r>
          </a:p>
        </p:txBody>
      </p:sp>
      <p:sp>
        <p:nvSpPr>
          <p:cNvPr id="3" name="Θέση περιεχομένου 2">
            <a:extLst>
              <a:ext uri="{FF2B5EF4-FFF2-40B4-BE49-F238E27FC236}">
                <a16:creationId xmlns:a16="http://schemas.microsoft.com/office/drawing/2014/main" id="{BFC0945B-1C73-0E23-D1F6-A96E5121A5FB}"/>
              </a:ext>
            </a:extLst>
          </p:cNvPr>
          <p:cNvSpPr>
            <a:spLocks noGrp="1"/>
          </p:cNvSpPr>
          <p:nvPr>
            <p:ph sz="half" idx="2"/>
          </p:nvPr>
        </p:nvSpPr>
        <p:spPr>
          <a:xfrm>
            <a:off x="4648200" y="1600200"/>
            <a:ext cx="3886200" cy="4419600"/>
          </a:xfrm>
        </p:spPr>
        <p:txBody>
          <a:bodyPr wrap="square" anchor="t">
            <a:normAutofit/>
          </a:bodyPr>
          <a:lstStyle/>
          <a:p>
            <a:pPr marL="457200" indent="-457200">
              <a:lnSpc>
                <a:spcPct val="90000"/>
              </a:lnSpc>
              <a:buFont typeface="+mj-lt"/>
              <a:buAutoNum type="arabicPeriod" startAt="3"/>
            </a:pPr>
            <a:r>
              <a:rPr lang="el-GR" sz="2400"/>
              <a:t>Δεν υπάρχουν σημαντικές στατιστικές διαφορές μεταξύ όσων παίζουν τακτικά παιχνίδια και όσων δεν παίζουν</a:t>
            </a:r>
          </a:p>
          <a:p>
            <a:pPr marL="457200" indent="-457200">
              <a:lnSpc>
                <a:spcPct val="90000"/>
              </a:lnSpc>
              <a:buFont typeface="+mj-lt"/>
              <a:buAutoNum type="arabicPeriod" startAt="3"/>
            </a:pPr>
            <a:r>
              <a:rPr lang="el-GR" sz="2400"/>
              <a:t>Υπάρχουν σημαντικές στατιστικές διαφορές μεταξύ όσων έχουν γνώσεις πληροφορικής με όσους δεν έχουν</a:t>
            </a:r>
          </a:p>
        </p:txBody>
      </p:sp>
      <p:sp>
        <p:nvSpPr>
          <p:cNvPr id="11267" name="3 - Θέση ημερομηνίας"/>
          <p:cNvSpPr>
            <a:spLocks noGrp="1"/>
          </p:cNvSpPr>
          <p:nvPr>
            <p:ph type="dt" sz="half" idx="10"/>
          </p:nvPr>
        </p:nvSpPr>
        <p:spPr>
          <a:xfrm>
            <a:off x="2762250" y="6309320"/>
            <a:ext cx="2133600" cy="457200"/>
          </a:xfrm>
        </p:spPr>
        <p:txBody>
          <a:bodyPr wrap="square" anchor="b">
            <a:normAutofit/>
          </a:bodyPr>
          <a:lstStyle/>
          <a:p>
            <a:pPr>
              <a:spcAft>
                <a:spcPts val="600"/>
              </a:spcAft>
            </a:pPr>
            <a:r>
              <a:rPr lang="en-US"/>
              <a:t>7/10/2024</a:t>
            </a:r>
            <a:endParaRPr lang="el-GR"/>
          </a:p>
        </p:txBody>
      </p:sp>
      <p:sp>
        <p:nvSpPr>
          <p:cNvPr id="11268" name="4 - Θέση υποσέλιδου"/>
          <p:cNvSpPr>
            <a:spLocks noGrp="1"/>
          </p:cNvSpPr>
          <p:nvPr>
            <p:ph type="ftr" sz="quarter" idx="11"/>
          </p:nvPr>
        </p:nvSpPr>
        <p:spPr>
          <a:xfrm>
            <a:off x="5029981" y="6309320"/>
            <a:ext cx="2895600" cy="457200"/>
          </a:xfrm>
        </p:spPr>
        <p:txBody>
          <a:bodyPr wrap="square" anchor="b">
            <a:normAutofit/>
          </a:bodyPr>
          <a:lstStyle/>
          <a:p>
            <a:pPr>
              <a:spcAft>
                <a:spcPts val="600"/>
              </a:spcAft>
            </a:pPr>
            <a:r>
              <a:rPr lang="el-GR"/>
              <a:t>Οικονομόπουλος Ιωάννης</a:t>
            </a:r>
          </a:p>
        </p:txBody>
      </p:sp>
      <p:sp>
        <p:nvSpPr>
          <p:cNvPr id="11269" name="5 - Θέση αριθμού διαφάνειας"/>
          <p:cNvSpPr>
            <a:spLocks noGrp="1"/>
          </p:cNvSpPr>
          <p:nvPr>
            <p:ph type="sldNum" sz="quarter" idx="12"/>
          </p:nvPr>
        </p:nvSpPr>
        <p:spPr>
          <a:xfrm>
            <a:off x="8059712" y="6309320"/>
            <a:ext cx="609600" cy="457200"/>
          </a:xfrm>
        </p:spPr>
        <p:txBody>
          <a:bodyPr wrap="square" anchor="b">
            <a:normAutofit/>
          </a:bodyPr>
          <a:lstStyle/>
          <a:p>
            <a:pPr>
              <a:spcAft>
                <a:spcPts val="600"/>
              </a:spcAft>
            </a:pPr>
            <a:r>
              <a:rPr lang="el-GR" dirty="0"/>
              <a:t>18</a:t>
            </a:r>
          </a:p>
        </p:txBody>
      </p:sp>
      <p:graphicFrame>
        <p:nvGraphicFramePr>
          <p:cNvPr id="6" name="Πίνακας 5">
            <a:extLst>
              <a:ext uri="{FF2B5EF4-FFF2-40B4-BE49-F238E27FC236}">
                <a16:creationId xmlns:a16="http://schemas.microsoft.com/office/drawing/2014/main" id="{CF2CD4A8-740B-2D64-C5A2-E23DEDA725AA}"/>
              </a:ext>
            </a:extLst>
          </p:cNvPr>
          <p:cNvGraphicFramePr>
            <a:graphicFrameLocks noGrp="1"/>
          </p:cNvGraphicFramePr>
          <p:nvPr>
            <p:extLst>
              <p:ext uri="{D42A27DB-BD31-4B8C-83A1-F6EECF244321}">
                <p14:modId xmlns:p14="http://schemas.microsoft.com/office/powerpoint/2010/main" val="1766026808"/>
              </p:ext>
            </p:extLst>
          </p:nvPr>
        </p:nvGraphicFramePr>
        <p:xfrm>
          <a:off x="741335" y="4099520"/>
          <a:ext cx="3754466" cy="1777752"/>
        </p:xfrm>
        <a:graphic>
          <a:graphicData uri="http://schemas.openxmlformats.org/drawingml/2006/table">
            <a:tbl>
              <a:tblPr firstRow="1" firstCol="1" bandRow="1">
                <a:tableStyleId>{5C22544A-7EE6-4342-B048-85BDC9FD1C3A}</a:tableStyleId>
              </a:tblPr>
              <a:tblGrid>
                <a:gridCol w="1358084">
                  <a:extLst>
                    <a:ext uri="{9D8B030D-6E8A-4147-A177-3AD203B41FA5}">
                      <a16:colId xmlns:a16="http://schemas.microsoft.com/office/drawing/2014/main" val="2173513614"/>
                    </a:ext>
                  </a:extLst>
                </a:gridCol>
                <a:gridCol w="1249485">
                  <a:extLst>
                    <a:ext uri="{9D8B030D-6E8A-4147-A177-3AD203B41FA5}">
                      <a16:colId xmlns:a16="http://schemas.microsoft.com/office/drawing/2014/main" val="1338116964"/>
                    </a:ext>
                  </a:extLst>
                </a:gridCol>
                <a:gridCol w="1146897">
                  <a:extLst>
                    <a:ext uri="{9D8B030D-6E8A-4147-A177-3AD203B41FA5}">
                      <a16:colId xmlns:a16="http://schemas.microsoft.com/office/drawing/2014/main" val="4124154017"/>
                    </a:ext>
                  </a:extLst>
                </a:gridCol>
              </a:tblGrid>
              <a:tr h="793888">
                <a:tc>
                  <a:txBody>
                    <a:bodyPr/>
                    <a:lstStyle/>
                    <a:p>
                      <a:pPr marL="0" marR="0" algn="ctr">
                        <a:lnSpc>
                          <a:spcPts val="1500"/>
                        </a:lnSpc>
                        <a:spcBef>
                          <a:spcPts val="0"/>
                        </a:spcBef>
                        <a:spcAft>
                          <a:spcPts val="0"/>
                        </a:spcAft>
                      </a:pPr>
                      <a:r>
                        <a:rPr lang="el-GR" sz="1100">
                          <a:effectLst/>
                        </a:rPr>
                        <a:t>ΜΕΤΑΒΛΗΤΕΣ</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100">
                          <a:effectLst/>
                        </a:rPr>
                        <a:t>ΜΕ ΓΝΩΣΕΙΣ ΠΛΗΡΟΦΟΡΙΚΗΣ</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100">
                          <a:effectLst/>
                        </a:rPr>
                        <a:t>ΧΩΡΙΣ ΓΝΩΣΕΙΣ ΠΛΗΡΟΦΟΡΙΚΗΣ</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1212684451"/>
                  </a:ext>
                </a:extLst>
              </a:tr>
              <a:tr h="388947">
                <a:tc>
                  <a:txBody>
                    <a:bodyPr/>
                    <a:lstStyle/>
                    <a:p>
                      <a:pPr marL="0" marR="0" algn="ctr">
                        <a:lnSpc>
                          <a:spcPts val="1500"/>
                        </a:lnSpc>
                        <a:spcBef>
                          <a:spcPts val="0"/>
                        </a:spcBef>
                        <a:spcAft>
                          <a:spcPts val="0"/>
                        </a:spcAft>
                      </a:pPr>
                      <a:r>
                        <a:rPr lang="en-US" sz="1100">
                          <a:effectLst/>
                        </a:rPr>
                        <a:t>LEARNING GAIN</a:t>
                      </a:r>
                      <a:r>
                        <a:rPr lang="el-GR" sz="1100">
                          <a:effectLst/>
                        </a:rPr>
                        <a:t> (%)</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49.45</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53.29</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2694713913"/>
                  </a:ext>
                </a:extLst>
              </a:tr>
              <a:tr h="275188">
                <a:tc>
                  <a:txBody>
                    <a:bodyPr/>
                    <a:lstStyle/>
                    <a:p>
                      <a:pPr marL="0" marR="0" algn="ctr">
                        <a:lnSpc>
                          <a:spcPts val="1500"/>
                        </a:lnSpc>
                        <a:spcBef>
                          <a:spcPts val="0"/>
                        </a:spcBef>
                        <a:spcAft>
                          <a:spcPts val="0"/>
                        </a:spcAft>
                      </a:pPr>
                      <a:r>
                        <a:rPr lang="en-US" sz="1100">
                          <a:effectLst/>
                        </a:rPr>
                        <a:t>SUS SCORE</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n-US" sz="1200">
                          <a:effectLst/>
                        </a:rPr>
                        <a:t>84.107</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n-US" sz="1200">
                          <a:effectLst/>
                        </a:rPr>
                        <a:t>56.944</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131432943"/>
                  </a:ext>
                </a:extLst>
              </a:tr>
              <a:tr h="319729">
                <a:tc>
                  <a:txBody>
                    <a:bodyPr/>
                    <a:lstStyle/>
                    <a:p>
                      <a:pPr marL="0" marR="0" algn="ctr">
                        <a:lnSpc>
                          <a:spcPts val="1500"/>
                        </a:lnSpc>
                        <a:spcBef>
                          <a:spcPts val="0"/>
                        </a:spcBef>
                        <a:spcAft>
                          <a:spcPts val="0"/>
                        </a:spcAft>
                      </a:pPr>
                      <a:r>
                        <a:rPr lang="en-US" sz="1100">
                          <a:effectLst/>
                        </a:rPr>
                        <a:t>GEQ SCORE</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3.81</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dirty="0">
                          <a:effectLst/>
                        </a:rPr>
                        <a:t>3.27</a:t>
                      </a:r>
                      <a:endParaRPr lang="en-US" sz="1000" dirty="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3736144910"/>
                  </a:ext>
                </a:extLst>
              </a:tr>
            </a:tbl>
          </a:graphicData>
        </a:graphic>
      </p:graphicFrame>
      <p:graphicFrame>
        <p:nvGraphicFramePr>
          <p:cNvPr id="7" name="Πίνακας 6">
            <a:extLst>
              <a:ext uri="{FF2B5EF4-FFF2-40B4-BE49-F238E27FC236}">
                <a16:creationId xmlns:a16="http://schemas.microsoft.com/office/drawing/2014/main" id="{4520B855-6EC1-8449-DF64-5F03E07D95BF}"/>
              </a:ext>
            </a:extLst>
          </p:cNvPr>
          <p:cNvGraphicFramePr>
            <a:graphicFrameLocks noGrp="1"/>
          </p:cNvGraphicFramePr>
          <p:nvPr>
            <p:extLst>
              <p:ext uri="{D42A27DB-BD31-4B8C-83A1-F6EECF244321}">
                <p14:modId xmlns:p14="http://schemas.microsoft.com/office/powerpoint/2010/main" val="1317711449"/>
              </p:ext>
            </p:extLst>
          </p:nvPr>
        </p:nvGraphicFramePr>
        <p:xfrm>
          <a:off x="741335" y="1575048"/>
          <a:ext cx="3754466" cy="2286000"/>
        </p:xfrm>
        <a:graphic>
          <a:graphicData uri="http://schemas.openxmlformats.org/drawingml/2006/table">
            <a:tbl>
              <a:tblPr firstRow="1" firstCol="1" bandRow="1">
                <a:tableStyleId>{5C22544A-7EE6-4342-B048-85BDC9FD1C3A}</a:tableStyleId>
              </a:tblPr>
              <a:tblGrid>
                <a:gridCol w="1358084">
                  <a:extLst>
                    <a:ext uri="{9D8B030D-6E8A-4147-A177-3AD203B41FA5}">
                      <a16:colId xmlns:a16="http://schemas.microsoft.com/office/drawing/2014/main" val="2384391460"/>
                    </a:ext>
                  </a:extLst>
                </a:gridCol>
                <a:gridCol w="1249485">
                  <a:extLst>
                    <a:ext uri="{9D8B030D-6E8A-4147-A177-3AD203B41FA5}">
                      <a16:colId xmlns:a16="http://schemas.microsoft.com/office/drawing/2014/main" val="3543220615"/>
                    </a:ext>
                  </a:extLst>
                </a:gridCol>
                <a:gridCol w="1146897">
                  <a:extLst>
                    <a:ext uri="{9D8B030D-6E8A-4147-A177-3AD203B41FA5}">
                      <a16:colId xmlns:a16="http://schemas.microsoft.com/office/drawing/2014/main" val="1547551989"/>
                    </a:ext>
                  </a:extLst>
                </a:gridCol>
              </a:tblGrid>
              <a:tr h="804605">
                <a:tc>
                  <a:txBody>
                    <a:bodyPr/>
                    <a:lstStyle/>
                    <a:p>
                      <a:pPr marL="0" marR="0" algn="ctr">
                        <a:lnSpc>
                          <a:spcPts val="1500"/>
                        </a:lnSpc>
                        <a:spcBef>
                          <a:spcPts val="0"/>
                        </a:spcBef>
                        <a:spcAft>
                          <a:spcPts val="0"/>
                        </a:spcAft>
                      </a:pPr>
                      <a:r>
                        <a:rPr lang="el-GR" sz="1100">
                          <a:effectLst/>
                        </a:rPr>
                        <a:t>ΜΕΤΑΒΛΗΤΕΣ</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100">
                          <a:effectLst/>
                        </a:rPr>
                        <a:t>ΠΑΙΖΟΥΝ ΤΑΚΤΙΚΑ ΠΑΙΧΝΙΔΙΑ</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100">
                          <a:effectLst/>
                        </a:rPr>
                        <a:t>ΔΕΝ ΠΑΙΖΟΥΝ ΠΑΙΧΝΙΔΙΑ</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2192430691"/>
                  </a:ext>
                </a:extLst>
              </a:tr>
              <a:tr h="529150">
                <a:tc>
                  <a:txBody>
                    <a:bodyPr/>
                    <a:lstStyle/>
                    <a:p>
                      <a:pPr marL="0" marR="0" algn="ctr">
                        <a:lnSpc>
                          <a:spcPts val="1500"/>
                        </a:lnSpc>
                        <a:spcBef>
                          <a:spcPts val="0"/>
                        </a:spcBef>
                        <a:spcAft>
                          <a:spcPts val="0"/>
                        </a:spcAft>
                      </a:pPr>
                      <a:r>
                        <a:rPr lang="en-US" sz="1100">
                          <a:effectLst/>
                        </a:rPr>
                        <a:t>LEARNING GAIN</a:t>
                      </a:r>
                      <a:r>
                        <a:rPr lang="el-GR" sz="1100">
                          <a:effectLst/>
                        </a:rPr>
                        <a:t> (%)</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53.01</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45.12</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1661173388"/>
                  </a:ext>
                </a:extLst>
              </a:tr>
              <a:tr h="286501">
                <a:tc>
                  <a:txBody>
                    <a:bodyPr/>
                    <a:lstStyle/>
                    <a:p>
                      <a:pPr marL="0" marR="0" algn="ctr">
                        <a:lnSpc>
                          <a:spcPts val="1500"/>
                        </a:lnSpc>
                        <a:spcBef>
                          <a:spcPts val="0"/>
                        </a:spcBef>
                        <a:spcAft>
                          <a:spcPts val="0"/>
                        </a:spcAft>
                      </a:pPr>
                      <a:r>
                        <a:rPr lang="en-US" sz="1100">
                          <a:effectLst/>
                        </a:rPr>
                        <a:t>SUS SCORE</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73.824</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72.500</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31602259"/>
                  </a:ext>
                </a:extLst>
              </a:tr>
              <a:tr h="332872">
                <a:tc>
                  <a:txBody>
                    <a:bodyPr/>
                    <a:lstStyle/>
                    <a:p>
                      <a:pPr marL="0" marR="0" algn="ctr">
                        <a:lnSpc>
                          <a:spcPts val="1500"/>
                        </a:lnSpc>
                        <a:spcBef>
                          <a:spcPts val="0"/>
                        </a:spcBef>
                        <a:spcAft>
                          <a:spcPts val="0"/>
                        </a:spcAft>
                      </a:pPr>
                      <a:r>
                        <a:rPr lang="en-US" sz="1100">
                          <a:effectLst/>
                        </a:rPr>
                        <a:t>GEQ SCORE</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3.53</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3.79</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3939749140"/>
                  </a:ext>
                </a:extLst>
              </a:tr>
              <a:tr h="332872">
                <a:tc>
                  <a:txBody>
                    <a:bodyPr/>
                    <a:lstStyle/>
                    <a:p>
                      <a:pPr marL="0" marR="0" algn="ctr">
                        <a:lnSpc>
                          <a:spcPts val="1500"/>
                        </a:lnSpc>
                        <a:spcBef>
                          <a:spcPts val="0"/>
                        </a:spcBef>
                        <a:spcAft>
                          <a:spcPts val="0"/>
                        </a:spcAft>
                      </a:pPr>
                      <a:r>
                        <a:rPr lang="en-US" sz="1100">
                          <a:effectLst/>
                        </a:rPr>
                        <a:t>LT SCORE</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a:effectLst/>
                        </a:rPr>
                        <a:t>4.10</a:t>
                      </a:r>
                      <a:endParaRPr lang="en-US"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algn="ctr">
                        <a:lnSpc>
                          <a:spcPts val="1500"/>
                        </a:lnSpc>
                        <a:spcBef>
                          <a:spcPts val="0"/>
                        </a:spcBef>
                        <a:spcAft>
                          <a:spcPts val="0"/>
                        </a:spcAft>
                      </a:pPr>
                      <a:r>
                        <a:rPr lang="el-GR" sz="1200" dirty="0">
                          <a:effectLst/>
                        </a:rPr>
                        <a:t>4.23</a:t>
                      </a:r>
                      <a:endParaRPr lang="en-US" sz="1000" dirty="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4107803781"/>
                  </a:ext>
                </a:extLst>
              </a:tr>
            </a:tbl>
          </a:graphicData>
        </a:graphic>
      </p:graphicFrame>
    </p:spTree>
    <p:extLst>
      <p:ext uri="{BB962C8B-B14F-4D97-AF65-F5344CB8AC3E}">
        <p14:creationId xmlns:p14="http://schemas.microsoft.com/office/powerpoint/2010/main" val="11037788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6 - Τίτλος"/>
          <p:cNvSpPr>
            <a:spLocks noGrp="1"/>
          </p:cNvSpPr>
          <p:nvPr>
            <p:ph type="ctrTitle"/>
          </p:nvPr>
        </p:nvSpPr>
        <p:spPr>
          <a:xfrm>
            <a:off x="228600" y="1427163"/>
            <a:ext cx="8664575" cy="1609725"/>
          </a:xfrm>
        </p:spPr>
        <p:txBody>
          <a:bodyPr/>
          <a:lstStyle/>
          <a:p>
            <a:r>
              <a:rPr lang="el-GR" sz="4400" b="1" dirty="0">
                <a:latin typeface="Calibri" pitchFamily="34" charset="0"/>
                <a:cs typeface="Calibri" pitchFamily="34" charset="0"/>
              </a:rPr>
              <a:t>Συμπεράσματα</a:t>
            </a:r>
          </a:p>
        </p:txBody>
      </p:sp>
    </p:spTree>
    <p:extLst>
      <p:ext uri="{BB962C8B-B14F-4D97-AF65-F5344CB8AC3E}">
        <p14:creationId xmlns:p14="http://schemas.microsoft.com/office/powerpoint/2010/main" val="4022909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dirty="0">
                <a:latin typeface="Calibri" pitchFamily="34" charset="0"/>
                <a:cs typeface="Calibri" pitchFamily="34" charset="0"/>
              </a:rPr>
              <a:t>Συμπεράσματα</a:t>
            </a: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19</a:t>
            </a:r>
          </a:p>
        </p:txBody>
      </p:sp>
      <p:sp>
        <p:nvSpPr>
          <p:cNvPr id="3" name="Θέση περιεχομένου 2">
            <a:extLst>
              <a:ext uri="{FF2B5EF4-FFF2-40B4-BE49-F238E27FC236}">
                <a16:creationId xmlns:a16="http://schemas.microsoft.com/office/drawing/2014/main" id="{BFC0945B-1C73-0E23-D1F6-A96E5121A5FB}"/>
              </a:ext>
            </a:extLst>
          </p:cNvPr>
          <p:cNvSpPr>
            <a:spLocks noGrp="1"/>
          </p:cNvSpPr>
          <p:nvPr>
            <p:ph idx="1"/>
          </p:nvPr>
        </p:nvSpPr>
        <p:spPr/>
        <p:txBody>
          <a:bodyPr/>
          <a:lstStyle/>
          <a:p>
            <a:r>
              <a:rPr lang="el-GR" sz="2400" dirty="0">
                <a:latin typeface="Calibri" panose="020F0502020204030204" pitchFamily="34" charset="0"/>
                <a:cs typeface="Calibri" panose="020F0502020204030204" pitchFamily="34" charset="0"/>
              </a:rPr>
              <a:t>Υψηλή τιμή κέρδους μάθησης =&gt; Επιτυχής εκπαίδευση παικτών</a:t>
            </a:r>
          </a:p>
          <a:p>
            <a:r>
              <a:rPr lang="el-GR" sz="2400" dirty="0">
                <a:latin typeface="Calibri" panose="020F0502020204030204" pitchFamily="34" charset="0"/>
                <a:cs typeface="Calibri" panose="020F0502020204030204" pitchFamily="34" charset="0"/>
              </a:rPr>
              <a:t>Υψηλές τιμές ευχρηστίας, εμπειρίας =&gt; Εύκολο και διασκεδαστικό παιχνίδι</a:t>
            </a:r>
          </a:p>
          <a:p>
            <a:r>
              <a:rPr lang="el-GR" sz="2400" dirty="0">
                <a:latin typeface="Calibri" panose="020F0502020204030204" pitchFamily="34" charset="0"/>
                <a:cs typeface="Calibri" panose="020F0502020204030204" pitchFamily="34" charset="0"/>
              </a:rPr>
              <a:t>Τα παραπάνω σε συνδυασμό με την καλή αξιολόγηση ως εκπαιδευτικό εργαλείο =&gt; Επαρκές για να χρησιμοποιηθεί ως εκπαιδευτικό εργαλείο για τη μέθοδο </a:t>
            </a:r>
            <a:r>
              <a:rPr lang="en-US" sz="2400" dirty="0">
                <a:latin typeface="Calibri" panose="020F0502020204030204" pitchFamily="34" charset="0"/>
                <a:cs typeface="Calibri" panose="020F0502020204030204" pitchFamily="34" charset="0"/>
              </a:rPr>
              <a:t>Scrum</a:t>
            </a:r>
            <a:endParaRPr lang="el-GR" sz="24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116449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6 - Τίτλος"/>
          <p:cNvSpPr>
            <a:spLocks noGrp="1"/>
          </p:cNvSpPr>
          <p:nvPr>
            <p:ph type="ctrTitle"/>
          </p:nvPr>
        </p:nvSpPr>
        <p:spPr/>
        <p:txBody>
          <a:bodyPr/>
          <a:lstStyle/>
          <a:p>
            <a:pPr algn="ctr"/>
            <a:r>
              <a:rPr lang="el-GR" sz="4400" b="1">
                <a:latin typeface="Calibri" pitchFamily="34" charset="0"/>
                <a:cs typeface="Calibri" pitchFamily="34" charset="0"/>
              </a:rPr>
              <a:t>Σας ευχαριστώ!</a:t>
            </a:r>
          </a:p>
        </p:txBody>
      </p:sp>
      <p:sp>
        <p:nvSpPr>
          <p:cNvPr id="30724"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30725"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Date Placeholder 3"/>
          <p:cNvSpPr>
            <a:spLocks noGrp="1"/>
          </p:cNvSpPr>
          <p:nvPr>
            <p:ph type="dt" sz="quarter" idx="10"/>
          </p:nvPr>
        </p:nvSpPr>
        <p:spPr>
          <a:noFill/>
        </p:spPr>
        <p:txBody>
          <a:bodyPr/>
          <a:lstStyle/>
          <a:p>
            <a:r>
              <a:rPr lang="el-GR" dirty="0">
                <a:latin typeface="Arial" pitchFamily="34" charset="0"/>
              </a:rPr>
              <a:t>7/10/2024</a:t>
            </a:r>
          </a:p>
        </p:txBody>
      </p:sp>
      <p:sp>
        <p:nvSpPr>
          <p:cNvPr id="7171" name="Footer Placeholder 4"/>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7172" name="Slide Number Placeholder 5"/>
          <p:cNvSpPr>
            <a:spLocks noGrp="1"/>
          </p:cNvSpPr>
          <p:nvPr>
            <p:ph type="sldNum" sz="quarter" idx="12"/>
          </p:nvPr>
        </p:nvSpPr>
        <p:spPr>
          <a:noFill/>
        </p:spPr>
        <p:txBody>
          <a:bodyPr/>
          <a:lstStyle/>
          <a:p>
            <a:r>
              <a:rPr lang="el-GR" dirty="0"/>
              <a:t>2</a:t>
            </a:r>
          </a:p>
        </p:txBody>
      </p:sp>
      <p:sp>
        <p:nvSpPr>
          <p:cNvPr id="7173" name="Rectangle 2"/>
          <p:cNvSpPr>
            <a:spLocks noGrp="1" noChangeArrowheads="1"/>
          </p:cNvSpPr>
          <p:nvPr>
            <p:ph type="title"/>
          </p:nvPr>
        </p:nvSpPr>
        <p:spPr>
          <a:xfrm>
            <a:off x="971550" y="228600"/>
            <a:ext cx="7561263" cy="914400"/>
          </a:xfrm>
        </p:spPr>
        <p:txBody>
          <a:bodyPr/>
          <a:lstStyle/>
          <a:p>
            <a:pPr eaLnBrk="1" hangingPunct="1">
              <a:lnSpc>
                <a:spcPct val="80000"/>
              </a:lnSpc>
            </a:pPr>
            <a:r>
              <a:rPr lang="el-GR" sz="4400" dirty="0">
                <a:latin typeface="Calibri" pitchFamily="34" charset="0"/>
                <a:cs typeface="Calibri" pitchFamily="34" charset="0"/>
              </a:rPr>
              <a:t>Η συνεισφορά</a:t>
            </a:r>
          </a:p>
        </p:txBody>
      </p:sp>
      <p:sp>
        <p:nvSpPr>
          <p:cNvPr id="7174" name="Rectangle 3"/>
          <p:cNvSpPr>
            <a:spLocks noGrp="1" noChangeArrowheads="1"/>
          </p:cNvSpPr>
          <p:nvPr>
            <p:ph type="body" idx="1"/>
          </p:nvPr>
        </p:nvSpPr>
        <p:spPr>
          <a:xfrm>
            <a:off x="468313" y="1484313"/>
            <a:ext cx="8064500" cy="4608512"/>
          </a:xfrm>
        </p:spPr>
        <p:txBody>
          <a:bodyPr anchor="ctr"/>
          <a:lstStyle/>
          <a:p>
            <a:pPr marL="438150" indent="-438150" eaLnBrk="1" hangingPunct="1">
              <a:spcBef>
                <a:spcPct val="0"/>
              </a:spcBef>
            </a:pPr>
            <a:r>
              <a:rPr lang="el-GR" sz="2400" dirty="0">
                <a:latin typeface="Calibri" pitchFamily="34" charset="0"/>
                <a:cs typeface="Calibri" pitchFamily="34" charset="0"/>
              </a:rPr>
              <a:t>Δημιουργία ενός σοβαρού παιχνιδιού το οποίο δίνει τη δυνατότητα στους παίκτες να διδαχτούν τα βασικά της ευέλικτης μεθόδου </a:t>
            </a:r>
            <a:r>
              <a:rPr lang="en-US" sz="2400" dirty="0">
                <a:latin typeface="Calibri" pitchFamily="34" charset="0"/>
                <a:cs typeface="Calibri" pitchFamily="34" charset="0"/>
              </a:rPr>
              <a:t>Scrum</a:t>
            </a:r>
          </a:p>
          <a:p>
            <a:pPr marL="438150" indent="-438150" eaLnBrk="1" hangingPunct="1">
              <a:spcBef>
                <a:spcPct val="0"/>
              </a:spcBef>
            </a:pPr>
            <a:r>
              <a:rPr lang="el-GR" sz="2400" dirty="0">
                <a:latin typeface="Calibri" pitchFamily="34" charset="0"/>
                <a:cs typeface="Calibri" pitchFamily="34" charset="0"/>
              </a:rPr>
              <a:t>Διεξαγωγή έρευνας για αξιολόγηση της χρησιμότητας του παιχνιδιού ως εκπαιδευτικό εργαλείο</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6 - Τίτλος"/>
          <p:cNvSpPr>
            <a:spLocks noGrp="1"/>
          </p:cNvSpPr>
          <p:nvPr>
            <p:ph type="ctrTitle"/>
          </p:nvPr>
        </p:nvSpPr>
        <p:spPr/>
        <p:txBody>
          <a:bodyPr/>
          <a:lstStyle/>
          <a:p>
            <a:r>
              <a:rPr lang="el-GR" sz="4400" b="1" dirty="0">
                <a:latin typeface="Calibri" pitchFamily="34" charset="0"/>
                <a:cs typeface="Calibri" pitchFamily="34" charset="0"/>
              </a:rPr>
              <a:t>Εισαγωγή στο θέμα</a:t>
            </a:r>
          </a:p>
        </p:txBody>
      </p:sp>
    </p:spTree>
    <p:extLst>
      <p:ext uri="{BB962C8B-B14F-4D97-AF65-F5344CB8AC3E}">
        <p14:creationId xmlns:p14="http://schemas.microsoft.com/office/powerpoint/2010/main" val="2537483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dirty="0">
                <a:latin typeface="Calibri" pitchFamily="34" charset="0"/>
                <a:cs typeface="Calibri" pitchFamily="34" charset="0"/>
              </a:rPr>
              <a:t>Σοβαρά παιχνίδια</a:t>
            </a: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3</a:t>
            </a:r>
          </a:p>
        </p:txBody>
      </p:sp>
      <p:sp>
        <p:nvSpPr>
          <p:cNvPr id="11270" name="Rectangle 1"/>
          <p:cNvSpPr>
            <a:spLocks noGrp="1" noChangeArrowheads="1"/>
          </p:cNvSpPr>
          <p:nvPr>
            <p:ph idx="1"/>
          </p:nvPr>
        </p:nvSpPr>
        <p:spPr>
          <a:xfrm>
            <a:off x="468313" y="2206663"/>
            <a:ext cx="8207375" cy="3268587"/>
          </a:xfrm>
        </p:spPr>
        <p:txBody>
          <a:bodyPr anchor="ctr">
            <a:spAutoFit/>
          </a:bodyPr>
          <a:lstStyle/>
          <a:p>
            <a:r>
              <a:rPr lang="el-GR" sz="2400" dirty="0">
                <a:latin typeface="Calibri" pitchFamily="34" charset="0"/>
                <a:cs typeface="Calibri" pitchFamily="34" charset="0"/>
              </a:rPr>
              <a:t>Είναι παιχνίδια που δεν έχουν ως κύριο στόχο την ψυχαγωγία του παίκτη</a:t>
            </a:r>
          </a:p>
          <a:p>
            <a:r>
              <a:rPr lang="el-GR" sz="2400" dirty="0">
                <a:latin typeface="Calibri" pitchFamily="34" charset="0"/>
                <a:cs typeface="Calibri" pitchFamily="34" charset="0"/>
              </a:rPr>
              <a:t>Πολλές φορές τα σοβαρά παιχνίδια αναφέρονται και ως εκπαιδευτικά παιχνίδια</a:t>
            </a:r>
          </a:p>
          <a:p>
            <a:r>
              <a:rPr lang="el-GR" sz="2400" dirty="0">
                <a:latin typeface="Calibri" pitchFamily="34" charset="0"/>
                <a:cs typeface="Calibri" pitchFamily="34" charset="0"/>
              </a:rPr>
              <a:t>Χρησιμοποιούνται ως εναλλακτικά μέσα εκπαίδευσης καθώς κάνουν πιο </a:t>
            </a:r>
            <a:r>
              <a:rPr lang="el-GR" sz="2400" dirty="0" err="1">
                <a:latin typeface="Calibri" pitchFamily="34" charset="0"/>
                <a:cs typeface="Calibri" pitchFamily="34" charset="0"/>
              </a:rPr>
              <a:t>διαδραστική</a:t>
            </a:r>
            <a:r>
              <a:rPr lang="el-GR" sz="2400" dirty="0">
                <a:latin typeface="Calibri" pitchFamily="34" charset="0"/>
                <a:cs typeface="Calibri" pitchFamily="34" charset="0"/>
              </a:rPr>
              <a:t> την διαδικασία</a:t>
            </a:r>
          </a:p>
          <a:p>
            <a:r>
              <a:rPr lang="el-GR" sz="2400" dirty="0">
                <a:latin typeface="Calibri" pitchFamily="34" charset="0"/>
                <a:cs typeface="Calibri" pitchFamily="34" charset="0"/>
              </a:rPr>
              <a:t>Παιχνίδια όπως οι προσομοιωτές οδήγησης και πτήσης βρίσκονται σε αυτή τη κατηγορία</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dirty="0">
                <a:latin typeface="Calibri" pitchFamily="34" charset="0"/>
                <a:cs typeface="Calibri" pitchFamily="34" charset="0"/>
              </a:rPr>
              <a:t>Η μέθοδος </a:t>
            </a:r>
            <a:r>
              <a:rPr lang="en-US" sz="4000" dirty="0">
                <a:latin typeface="Calibri" pitchFamily="34" charset="0"/>
                <a:cs typeface="Calibri" pitchFamily="34" charset="0"/>
              </a:rPr>
              <a:t>Scrum</a:t>
            </a:r>
            <a:endParaRPr lang="el-GR" sz="4000" dirty="0">
              <a:latin typeface="Calibri" pitchFamily="34" charset="0"/>
              <a:cs typeface="Calibri" pitchFamily="34" charset="0"/>
            </a:endParaRP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4</a:t>
            </a:r>
          </a:p>
        </p:txBody>
      </p:sp>
      <p:pic>
        <p:nvPicPr>
          <p:cNvPr id="6" name="Θέση περιεχομένου 5" descr="Εικόνα που περιέχει στιγμιότυπο οθόνης, διάγραμμα, κύκλος&#10;&#10;Περιγραφή που δημιουργήθηκε αυτόματα">
            <a:extLst>
              <a:ext uri="{FF2B5EF4-FFF2-40B4-BE49-F238E27FC236}">
                <a16:creationId xmlns:a16="http://schemas.microsoft.com/office/drawing/2014/main" id="{10677ABA-4A5E-F9AE-F3E9-3D5D82AFBF1C}"/>
              </a:ext>
            </a:extLst>
          </p:cNvPr>
          <p:cNvPicPr>
            <a:picLocks noGrp="1" noChangeAspect="1"/>
          </p:cNvPicPr>
          <p:nvPr>
            <p:ph idx="1"/>
          </p:nvPr>
        </p:nvPicPr>
        <p:blipFill>
          <a:blip r:embed="rId3"/>
          <a:stretch>
            <a:fillRect/>
          </a:stretch>
        </p:blipFill>
        <p:spPr>
          <a:xfrm>
            <a:off x="609600" y="1828800"/>
            <a:ext cx="7924800" cy="3962400"/>
          </a:xfrm>
        </p:spPr>
      </p:pic>
    </p:spTree>
    <p:extLst>
      <p:ext uri="{BB962C8B-B14F-4D97-AF65-F5344CB8AC3E}">
        <p14:creationId xmlns:p14="http://schemas.microsoft.com/office/powerpoint/2010/main" val="2061587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6 - Τίτλος"/>
          <p:cNvSpPr>
            <a:spLocks noGrp="1"/>
          </p:cNvSpPr>
          <p:nvPr>
            <p:ph type="ctrTitle"/>
          </p:nvPr>
        </p:nvSpPr>
        <p:spPr/>
        <p:txBody>
          <a:bodyPr/>
          <a:lstStyle/>
          <a:p>
            <a:r>
              <a:rPr lang="el-GR" sz="4400" b="1" dirty="0">
                <a:latin typeface="Calibri" pitchFamily="34" charset="0"/>
                <a:cs typeface="Calibri" pitchFamily="34" charset="0"/>
              </a:rPr>
              <a:t>Παρουσίαση του παιχνιδιού</a:t>
            </a:r>
          </a:p>
        </p:txBody>
      </p:sp>
    </p:spTree>
    <p:extLst>
      <p:ext uri="{BB962C8B-B14F-4D97-AF65-F5344CB8AC3E}">
        <p14:creationId xmlns:p14="http://schemas.microsoft.com/office/powerpoint/2010/main" val="38352287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 Τίτλος"/>
          <p:cNvSpPr>
            <a:spLocks noGrp="1"/>
          </p:cNvSpPr>
          <p:nvPr>
            <p:ph type="title"/>
          </p:nvPr>
        </p:nvSpPr>
        <p:spPr/>
        <p:txBody>
          <a:bodyPr/>
          <a:lstStyle/>
          <a:p>
            <a:r>
              <a:rPr lang="el-GR" sz="4000">
                <a:latin typeface="Calibri" pitchFamily="34" charset="0"/>
                <a:cs typeface="Calibri" pitchFamily="34" charset="0"/>
              </a:rPr>
              <a:t>Ανάπτυξη παιχνιδιού</a:t>
            </a:r>
            <a:endParaRPr lang="el-GR" sz="4000" dirty="0">
              <a:latin typeface="Calibri" pitchFamily="34" charset="0"/>
              <a:cs typeface="Calibri" pitchFamily="34" charset="0"/>
            </a:endParaRPr>
          </a:p>
        </p:txBody>
      </p:sp>
      <p:sp>
        <p:nvSpPr>
          <p:cNvPr id="11267" name="3 - Θέση ημερομηνίας"/>
          <p:cNvSpPr>
            <a:spLocks noGrp="1"/>
          </p:cNvSpPr>
          <p:nvPr>
            <p:ph type="dt" sz="quarter" idx="10"/>
          </p:nvPr>
        </p:nvSpPr>
        <p:spPr>
          <a:noFill/>
        </p:spPr>
        <p:txBody>
          <a:bodyPr/>
          <a:lstStyle/>
          <a:p>
            <a:r>
              <a:rPr lang="en-US" dirty="0">
                <a:latin typeface="Arial" pitchFamily="34" charset="0"/>
              </a:rPr>
              <a:t>7/10/2024</a:t>
            </a:r>
            <a:endParaRPr lang="el-GR" dirty="0">
              <a:latin typeface="Arial" pitchFamily="34" charset="0"/>
            </a:endParaRPr>
          </a:p>
        </p:txBody>
      </p:sp>
      <p:sp>
        <p:nvSpPr>
          <p:cNvPr id="11268"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1269" name="5 - Θέση αριθμού διαφάνειας"/>
          <p:cNvSpPr>
            <a:spLocks noGrp="1"/>
          </p:cNvSpPr>
          <p:nvPr>
            <p:ph type="sldNum" sz="quarter" idx="12"/>
          </p:nvPr>
        </p:nvSpPr>
        <p:spPr>
          <a:noFill/>
        </p:spPr>
        <p:txBody>
          <a:bodyPr/>
          <a:lstStyle/>
          <a:p>
            <a:r>
              <a:rPr lang="el-GR" dirty="0"/>
              <a:t>5</a:t>
            </a:r>
          </a:p>
        </p:txBody>
      </p:sp>
      <p:sp>
        <p:nvSpPr>
          <p:cNvPr id="3" name="Θέση περιεχομένου 2">
            <a:extLst>
              <a:ext uri="{FF2B5EF4-FFF2-40B4-BE49-F238E27FC236}">
                <a16:creationId xmlns:a16="http://schemas.microsoft.com/office/drawing/2014/main" id="{BFC0945B-1C73-0E23-D1F6-A96E5121A5FB}"/>
              </a:ext>
            </a:extLst>
          </p:cNvPr>
          <p:cNvSpPr>
            <a:spLocks noGrp="1"/>
          </p:cNvSpPr>
          <p:nvPr>
            <p:ph idx="1"/>
          </p:nvPr>
        </p:nvSpPr>
        <p:spPr/>
        <p:txBody>
          <a:bodyPr/>
          <a:lstStyle/>
          <a:p>
            <a:r>
              <a:rPr lang="el-GR" sz="2400" dirty="0">
                <a:latin typeface="Calibri" panose="020F0502020204030204" pitchFamily="34" charset="0"/>
                <a:cs typeface="Calibri" panose="020F0502020204030204" pitchFamily="34" charset="0"/>
              </a:rPr>
              <a:t>Δημιουργήθηκε χρησιμοποιώντας τη μηχανή ανάπτυξης </a:t>
            </a:r>
            <a:r>
              <a:rPr lang="en-US" sz="2400" dirty="0" err="1">
                <a:latin typeface="Calibri" panose="020F0502020204030204" pitchFamily="34" charset="0"/>
                <a:cs typeface="Calibri" panose="020F0502020204030204" pitchFamily="34" charset="0"/>
              </a:rPr>
              <a:t>Ren’Py</a:t>
            </a:r>
            <a:r>
              <a:rPr lang="en-US" sz="2400" dirty="0">
                <a:latin typeface="Calibri" panose="020F0502020204030204" pitchFamily="34" charset="0"/>
                <a:cs typeface="Calibri" panose="020F0502020204030204" pitchFamily="34" charset="0"/>
              </a:rPr>
              <a:t> </a:t>
            </a:r>
            <a:endParaRPr lang="el-GR" sz="2400" dirty="0">
              <a:latin typeface="Calibri" panose="020F0502020204030204" pitchFamily="34" charset="0"/>
              <a:cs typeface="Calibri" panose="020F0502020204030204" pitchFamily="34" charset="0"/>
            </a:endParaRPr>
          </a:p>
          <a:p>
            <a:r>
              <a:rPr lang="el-GR" sz="2400" dirty="0">
                <a:latin typeface="Calibri" panose="020F0502020204030204" pitchFamily="34" charset="0"/>
                <a:cs typeface="Calibri" panose="020F0502020204030204" pitchFamily="34" charset="0"/>
              </a:rPr>
              <a:t>Παράλληλα χρησιμοποιήθηκαν τα εργαλεία </a:t>
            </a:r>
            <a:r>
              <a:rPr lang="en-US" sz="2400" dirty="0">
                <a:latin typeface="Calibri" panose="020F0502020204030204" pitchFamily="34" charset="0"/>
                <a:cs typeface="Calibri" panose="020F0502020204030204" pitchFamily="34" charset="0"/>
              </a:rPr>
              <a:t>Figma, Canva, Gimp</a:t>
            </a:r>
            <a:endParaRPr lang="el-GR" sz="2400" dirty="0">
              <a:latin typeface="Calibri" panose="020F0502020204030204" pitchFamily="34" charset="0"/>
              <a:cs typeface="Calibri" panose="020F0502020204030204" pitchFamily="34" charset="0"/>
            </a:endParaRPr>
          </a:p>
          <a:p>
            <a:r>
              <a:rPr lang="el-GR" sz="2400" dirty="0">
                <a:latin typeface="Calibri" panose="020F0502020204030204" pitchFamily="34" charset="0"/>
                <a:cs typeface="Calibri" panose="020F0502020204030204" pitchFamily="34" charset="0"/>
              </a:rPr>
              <a:t>Είναι ένα ψηφιακό μυθιστόρημα το οποίο χωρίζεται σε τέσσερα επεισόδια και ανταμείβει τους παίκτες ανάλογα με τις επιδόσεις τους</a:t>
            </a:r>
          </a:p>
        </p:txBody>
      </p:sp>
    </p:spTree>
    <p:extLst>
      <p:ext uri="{BB962C8B-B14F-4D97-AF65-F5344CB8AC3E}">
        <p14:creationId xmlns:p14="http://schemas.microsoft.com/office/powerpoint/2010/main" val="20089013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1 - Τίτλος"/>
          <p:cNvSpPr>
            <a:spLocks noGrp="1"/>
          </p:cNvSpPr>
          <p:nvPr>
            <p:ph type="title"/>
          </p:nvPr>
        </p:nvSpPr>
        <p:spPr>
          <a:xfrm>
            <a:off x="971550" y="188913"/>
            <a:ext cx="7427913" cy="958850"/>
          </a:xfrm>
        </p:spPr>
        <p:txBody>
          <a:bodyPr anchor="ctr"/>
          <a:lstStyle/>
          <a:p>
            <a:r>
              <a:rPr lang="el-GR" sz="4000" dirty="0">
                <a:latin typeface="Calibri" pitchFamily="34" charset="0"/>
                <a:cs typeface="Calibri" pitchFamily="34" charset="0"/>
              </a:rPr>
              <a:t>Στιγμιότυπα του παιχνιδιού</a:t>
            </a:r>
          </a:p>
        </p:txBody>
      </p:sp>
      <p:sp>
        <p:nvSpPr>
          <p:cNvPr id="14340" name="3 - Θέση ημερομηνίας"/>
          <p:cNvSpPr>
            <a:spLocks noGrp="1"/>
          </p:cNvSpPr>
          <p:nvPr>
            <p:ph type="dt" sz="quarter" idx="10"/>
          </p:nvPr>
        </p:nvSpPr>
        <p:spPr>
          <a:noFill/>
        </p:spPr>
        <p:txBody>
          <a:bodyPr/>
          <a:lstStyle/>
          <a:p>
            <a:r>
              <a:rPr lang="el-GR" dirty="0">
                <a:latin typeface="Arial" pitchFamily="34" charset="0"/>
              </a:rPr>
              <a:t>7/10/2024</a:t>
            </a:r>
          </a:p>
        </p:txBody>
      </p:sp>
      <p:sp>
        <p:nvSpPr>
          <p:cNvPr id="14341" name="4 - Θέση υποσέλιδου"/>
          <p:cNvSpPr>
            <a:spLocks noGrp="1"/>
          </p:cNvSpPr>
          <p:nvPr>
            <p:ph type="ftr" sz="quarter" idx="11"/>
          </p:nvPr>
        </p:nvSpPr>
        <p:spPr>
          <a:noFill/>
        </p:spPr>
        <p:txBody>
          <a:bodyPr/>
          <a:lstStyle/>
          <a:p>
            <a:r>
              <a:rPr lang="el-GR" dirty="0">
                <a:latin typeface="Arial" pitchFamily="34" charset="0"/>
              </a:rPr>
              <a:t>Οικονομόπουλος Ιωάννης</a:t>
            </a:r>
          </a:p>
        </p:txBody>
      </p:sp>
      <p:sp>
        <p:nvSpPr>
          <p:cNvPr id="14342" name="5 - Θέση αριθμού διαφάνειας"/>
          <p:cNvSpPr>
            <a:spLocks noGrp="1"/>
          </p:cNvSpPr>
          <p:nvPr>
            <p:ph type="sldNum" sz="quarter" idx="12"/>
          </p:nvPr>
        </p:nvSpPr>
        <p:spPr>
          <a:noFill/>
        </p:spPr>
        <p:txBody>
          <a:bodyPr/>
          <a:lstStyle/>
          <a:p>
            <a:r>
              <a:rPr lang="el-GR" dirty="0"/>
              <a:t>6</a:t>
            </a:r>
          </a:p>
        </p:txBody>
      </p:sp>
      <p:cxnSp>
        <p:nvCxnSpPr>
          <p:cNvPr id="44" name="43 - Ευθεία γραμμή σύνδεσης"/>
          <p:cNvCxnSpPr/>
          <p:nvPr/>
        </p:nvCxnSpPr>
        <p:spPr>
          <a:xfrm>
            <a:off x="395288" y="3716338"/>
            <a:ext cx="8280400" cy="0"/>
          </a:xfrm>
          <a:prstGeom prst="line">
            <a:avLst/>
          </a:prstGeom>
          <a:ln w="38100"/>
        </p:spPr>
        <p:style>
          <a:lnRef idx="1">
            <a:schemeClr val="accent2"/>
          </a:lnRef>
          <a:fillRef idx="0">
            <a:schemeClr val="accent2"/>
          </a:fillRef>
          <a:effectRef idx="0">
            <a:schemeClr val="accent2"/>
          </a:effectRef>
          <a:fontRef idx="minor">
            <a:schemeClr val="tx1"/>
          </a:fontRef>
        </p:style>
      </p:cxnSp>
      <p:pic>
        <p:nvPicPr>
          <p:cNvPr id="4" name="Εικόνα 3">
            <a:extLst>
              <a:ext uri="{FF2B5EF4-FFF2-40B4-BE49-F238E27FC236}">
                <a16:creationId xmlns:a16="http://schemas.microsoft.com/office/drawing/2014/main" id="{2B10BD82-3987-F27A-96D2-3410E1C280D8}"/>
              </a:ext>
            </a:extLst>
          </p:cNvPr>
          <p:cNvPicPr>
            <a:picLocks noChangeAspect="1"/>
          </p:cNvPicPr>
          <p:nvPr/>
        </p:nvPicPr>
        <p:blipFill>
          <a:blip r:embed="rId3"/>
          <a:srcRect l="5122" t="10802" r="11858" b="6601"/>
          <a:stretch/>
        </p:blipFill>
        <p:spPr>
          <a:xfrm>
            <a:off x="2877436" y="1573342"/>
            <a:ext cx="3616139" cy="1940843"/>
          </a:xfrm>
          <a:prstGeom prst="rect">
            <a:avLst/>
          </a:prstGeom>
        </p:spPr>
      </p:pic>
      <p:pic>
        <p:nvPicPr>
          <p:cNvPr id="3" name="Εικόνα 2" descr="Εικόνα που περιέχει κείμενο, στιγμιότυπο οθόνης, διάγραμμα, λογισμικό&#10;&#10;Περιγραφή που δημιουργήθηκε αυτόματα">
            <a:extLst>
              <a:ext uri="{FF2B5EF4-FFF2-40B4-BE49-F238E27FC236}">
                <a16:creationId xmlns:a16="http://schemas.microsoft.com/office/drawing/2014/main" id="{46C84C03-6C24-811F-B59C-9D0C29B0C7B5}"/>
              </a:ext>
            </a:extLst>
          </p:cNvPr>
          <p:cNvPicPr>
            <a:picLocks noChangeAspect="1"/>
          </p:cNvPicPr>
          <p:nvPr/>
        </p:nvPicPr>
        <p:blipFill rotWithShape="1">
          <a:blip r:embed="rId4"/>
          <a:srcRect l="3473" t="4116" r="4751" b="7977"/>
          <a:stretch/>
        </p:blipFill>
        <p:spPr bwMode="auto">
          <a:xfrm>
            <a:off x="807489" y="3964172"/>
            <a:ext cx="3616139" cy="1940842"/>
          </a:xfrm>
          <a:prstGeom prst="rect">
            <a:avLst/>
          </a:prstGeom>
          <a:ln>
            <a:noFill/>
          </a:ln>
          <a:extLst>
            <a:ext uri="{53640926-AAD7-44D8-BBD7-CCE9431645EC}">
              <a14:shadowObscured xmlns:a14="http://schemas.microsoft.com/office/drawing/2010/main"/>
            </a:ext>
          </a:extLst>
        </p:spPr>
      </p:pic>
      <p:pic>
        <p:nvPicPr>
          <p:cNvPr id="7" name="Εικόνα 6" descr="Εικόνα που περιέχει κείμενο, έπιπλα, στιγμιότυπο οθόνης, καρέκλα&#10;&#10;Περιγραφή που δημιουργήθηκε αυτόματα">
            <a:extLst>
              <a:ext uri="{FF2B5EF4-FFF2-40B4-BE49-F238E27FC236}">
                <a16:creationId xmlns:a16="http://schemas.microsoft.com/office/drawing/2014/main" id="{34F1408E-0092-08FF-6A5B-458067F60223}"/>
              </a:ext>
            </a:extLst>
          </p:cNvPr>
          <p:cNvPicPr>
            <a:picLocks noChangeAspect="1"/>
          </p:cNvPicPr>
          <p:nvPr/>
        </p:nvPicPr>
        <p:blipFill rotWithShape="1">
          <a:blip r:embed="rId5"/>
          <a:srcRect l="3803" t="4704" r="3759" b="7096"/>
          <a:stretch/>
        </p:blipFill>
        <p:spPr bwMode="auto">
          <a:xfrm>
            <a:off x="4720373" y="3964172"/>
            <a:ext cx="3616139" cy="194084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395826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Radial">
  <a:themeElements>
    <a:clrScheme name="Radial 1">
      <a:dk1>
        <a:srgbClr val="000000"/>
      </a:dk1>
      <a:lt1>
        <a:srgbClr val="FFFFFF"/>
      </a:lt1>
      <a:dk2>
        <a:srgbClr val="FFFFFF"/>
      </a:dk2>
      <a:lt2>
        <a:srgbClr val="669999"/>
      </a:lt2>
      <a:accent1>
        <a:srgbClr val="99CCFF"/>
      </a:accent1>
      <a:accent2>
        <a:srgbClr val="9999FF"/>
      </a:accent2>
      <a:accent3>
        <a:srgbClr val="FFFFFF"/>
      </a:accent3>
      <a:accent4>
        <a:srgbClr val="000000"/>
      </a:accent4>
      <a:accent5>
        <a:srgbClr val="CAE2FF"/>
      </a:accent5>
      <a:accent6>
        <a:srgbClr val="8A8AE7"/>
      </a:accent6>
      <a:hlink>
        <a:srgbClr val="996666"/>
      </a:hlink>
      <a:folHlink>
        <a:srgbClr val="6666CC"/>
      </a:folHlink>
    </a:clrScheme>
    <a:fontScheme name="Radial">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Radial 1">
        <a:dk1>
          <a:srgbClr val="000000"/>
        </a:dk1>
        <a:lt1>
          <a:srgbClr val="FFFFFF"/>
        </a:lt1>
        <a:dk2>
          <a:srgbClr val="FFFFFF"/>
        </a:dk2>
        <a:lt2>
          <a:srgbClr val="669999"/>
        </a:lt2>
        <a:accent1>
          <a:srgbClr val="99CCFF"/>
        </a:accent1>
        <a:accent2>
          <a:srgbClr val="9999FF"/>
        </a:accent2>
        <a:accent3>
          <a:srgbClr val="FFFFFF"/>
        </a:accent3>
        <a:accent4>
          <a:srgbClr val="000000"/>
        </a:accent4>
        <a:accent5>
          <a:srgbClr val="CAE2FF"/>
        </a:accent5>
        <a:accent6>
          <a:srgbClr val="8A8AE7"/>
        </a:accent6>
        <a:hlink>
          <a:srgbClr val="996666"/>
        </a:hlink>
        <a:folHlink>
          <a:srgbClr val="6666CC"/>
        </a:folHlink>
      </a:clrScheme>
      <a:clrMap bg1="lt1" tx1="dk1" bg2="lt2" tx2="dk2" accent1="accent1" accent2="accent2" accent3="accent3" accent4="accent4" accent5="accent5" accent6="accent6" hlink="hlink" folHlink="folHlink"/>
    </a:extraClrScheme>
    <a:extraClrScheme>
      <a:clrScheme name="Radial 2">
        <a:dk1>
          <a:srgbClr val="000000"/>
        </a:dk1>
        <a:lt1>
          <a:srgbClr val="FFFFFF"/>
        </a:lt1>
        <a:dk2>
          <a:srgbClr val="FFFFFF"/>
        </a:dk2>
        <a:lt2>
          <a:srgbClr val="817F3F"/>
        </a:lt2>
        <a:accent1>
          <a:srgbClr val="FFCC00"/>
        </a:accent1>
        <a:accent2>
          <a:srgbClr val="CC9900"/>
        </a:accent2>
        <a:accent3>
          <a:srgbClr val="FFFFFF"/>
        </a:accent3>
        <a:accent4>
          <a:srgbClr val="000000"/>
        </a:accent4>
        <a:accent5>
          <a:srgbClr val="FFE2AA"/>
        </a:accent5>
        <a:accent6>
          <a:srgbClr val="B98A00"/>
        </a:accent6>
        <a:hlink>
          <a:srgbClr val="996666"/>
        </a:hlink>
        <a:folHlink>
          <a:srgbClr val="C94503"/>
        </a:folHlink>
      </a:clrScheme>
      <a:clrMap bg1="lt1" tx1="dk1" bg2="lt2" tx2="dk2" accent1="accent1" accent2="accent2" accent3="accent3" accent4="accent4" accent5="accent5" accent6="accent6" hlink="hlink" folHlink="folHlink"/>
    </a:extraClrScheme>
    <a:extraClrScheme>
      <a:clrScheme name="Radial 3">
        <a:dk1>
          <a:srgbClr val="CC6600"/>
        </a:dk1>
        <a:lt1>
          <a:srgbClr val="FFFFFF"/>
        </a:lt1>
        <a:dk2>
          <a:srgbClr val="800000"/>
        </a:dk2>
        <a:lt2>
          <a:srgbClr val="FFFFFF"/>
        </a:lt2>
        <a:accent1>
          <a:srgbClr val="FF6600"/>
        </a:accent1>
        <a:accent2>
          <a:srgbClr val="33CCCC"/>
        </a:accent2>
        <a:accent3>
          <a:srgbClr val="C0AAAA"/>
        </a:accent3>
        <a:accent4>
          <a:srgbClr val="DADADA"/>
        </a:accent4>
        <a:accent5>
          <a:srgbClr val="FFB8AA"/>
        </a:accent5>
        <a:accent6>
          <a:srgbClr val="2DB9B9"/>
        </a:accent6>
        <a:hlink>
          <a:srgbClr val="99FF33"/>
        </a:hlink>
        <a:folHlink>
          <a:srgbClr val="CC3300"/>
        </a:folHlink>
      </a:clrScheme>
      <a:clrMap bg1="dk2" tx1="lt1" bg2="dk1" tx2="lt2" accent1="accent1" accent2="accent2" accent3="accent3" accent4="accent4" accent5="accent5" accent6="accent6" hlink="hlink" folHlink="folHlink"/>
    </a:extraClrScheme>
    <a:extraClrScheme>
      <a:clrScheme name="Radial 4">
        <a:dk1>
          <a:srgbClr val="993300"/>
        </a:dk1>
        <a:lt1>
          <a:srgbClr val="FFFFFF"/>
        </a:lt1>
        <a:dk2>
          <a:srgbClr val="431A01"/>
        </a:dk2>
        <a:lt2>
          <a:srgbClr val="FFFFFF"/>
        </a:lt2>
        <a:accent1>
          <a:srgbClr val="FFCC00"/>
        </a:accent1>
        <a:accent2>
          <a:srgbClr val="FF9966"/>
        </a:accent2>
        <a:accent3>
          <a:srgbClr val="B0ABAA"/>
        </a:accent3>
        <a:accent4>
          <a:srgbClr val="DADADA"/>
        </a:accent4>
        <a:accent5>
          <a:srgbClr val="FFE2AA"/>
        </a:accent5>
        <a:accent6>
          <a:srgbClr val="E78A5C"/>
        </a:accent6>
        <a:hlink>
          <a:srgbClr val="FF6600"/>
        </a:hlink>
        <a:folHlink>
          <a:srgbClr val="CC3300"/>
        </a:folHlink>
      </a:clrScheme>
      <a:clrMap bg1="dk2" tx1="lt1" bg2="dk1" tx2="lt2" accent1="accent1" accent2="accent2" accent3="accent3" accent4="accent4" accent5="accent5" accent6="accent6" hlink="hlink" folHlink="folHlink"/>
    </a:extraClrScheme>
    <a:extraClrScheme>
      <a:clrScheme name="Radial 5">
        <a:dk1>
          <a:srgbClr val="75878B"/>
        </a:dk1>
        <a:lt1>
          <a:srgbClr val="FFFFFF"/>
        </a:lt1>
        <a:dk2>
          <a:srgbClr val="260000"/>
        </a:dk2>
        <a:lt2>
          <a:srgbClr val="FFFFFF"/>
        </a:lt2>
        <a:accent1>
          <a:srgbClr val="0099CC"/>
        </a:accent1>
        <a:accent2>
          <a:srgbClr val="FF3300"/>
        </a:accent2>
        <a:accent3>
          <a:srgbClr val="ACAAAA"/>
        </a:accent3>
        <a:accent4>
          <a:srgbClr val="DADADA"/>
        </a:accent4>
        <a:accent5>
          <a:srgbClr val="AACAE2"/>
        </a:accent5>
        <a:accent6>
          <a:srgbClr val="E72D00"/>
        </a:accent6>
        <a:hlink>
          <a:srgbClr val="FFCC00"/>
        </a:hlink>
        <a:folHlink>
          <a:srgbClr val="CC0000"/>
        </a:folHlink>
      </a:clrScheme>
      <a:clrMap bg1="dk2" tx1="lt1" bg2="dk1" tx2="lt2" accent1="accent1" accent2="accent2" accent3="accent3" accent4="accent4" accent5="accent5" accent6="accent6" hlink="hlink" folHlink="folHlink"/>
    </a:extraClrScheme>
    <a:extraClrScheme>
      <a:clrScheme name="Radial 6">
        <a:dk1>
          <a:srgbClr val="666699"/>
        </a:dk1>
        <a:lt1>
          <a:srgbClr val="FFFFFF"/>
        </a:lt1>
        <a:dk2>
          <a:srgbClr val="000000"/>
        </a:dk2>
        <a:lt2>
          <a:srgbClr val="FFFFFF"/>
        </a:lt2>
        <a:accent1>
          <a:srgbClr val="9966FF"/>
        </a:accent1>
        <a:accent2>
          <a:srgbClr val="99CCFF"/>
        </a:accent2>
        <a:accent3>
          <a:srgbClr val="AAAAAA"/>
        </a:accent3>
        <a:accent4>
          <a:srgbClr val="DADADA"/>
        </a:accent4>
        <a:accent5>
          <a:srgbClr val="CAB8FF"/>
        </a:accent5>
        <a:accent6>
          <a:srgbClr val="8AB9E7"/>
        </a:accent6>
        <a:hlink>
          <a:srgbClr val="FFFFCC"/>
        </a:hlink>
        <a:folHlink>
          <a:srgbClr val="6600CC"/>
        </a:folHlink>
      </a:clrScheme>
      <a:clrMap bg1="dk2" tx1="lt1" bg2="dk1" tx2="lt2" accent1="accent1" accent2="accent2" accent3="accent3" accent4="accent4" accent5="accent5" accent6="accent6" hlink="hlink" folHlink="folHlink"/>
    </a:extraClrScheme>
    <a:extraClrScheme>
      <a:clrScheme name="Radial 7">
        <a:dk1>
          <a:srgbClr val="666699"/>
        </a:dk1>
        <a:lt1>
          <a:srgbClr val="FFFFFF"/>
        </a:lt1>
        <a:dk2>
          <a:srgbClr val="2A2A40"/>
        </a:dk2>
        <a:lt2>
          <a:srgbClr val="FFFFFF"/>
        </a:lt2>
        <a:accent1>
          <a:srgbClr val="006699"/>
        </a:accent1>
        <a:accent2>
          <a:srgbClr val="CC9900"/>
        </a:accent2>
        <a:accent3>
          <a:srgbClr val="ACACAF"/>
        </a:accent3>
        <a:accent4>
          <a:srgbClr val="DADADA"/>
        </a:accent4>
        <a:accent5>
          <a:srgbClr val="AAB8CA"/>
        </a:accent5>
        <a:accent6>
          <a:srgbClr val="B98A00"/>
        </a:accent6>
        <a:hlink>
          <a:srgbClr val="CC6600"/>
        </a:hlink>
        <a:folHlink>
          <a:srgbClr val="6C948A"/>
        </a:folHlink>
      </a:clrScheme>
      <a:clrMap bg1="dk2" tx1="lt1" bg2="dk1" tx2="lt2" accent1="accent1" accent2="accent2" accent3="accent3" accent4="accent4" accent5="accent5" accent6="accent6" hlink="hlink" folHlink="folHlink"/>
    </a:extraClrScheme>
    <a:extraClrScheme>
      <a:clrScheme name="Radial 8">
        <a:dk1>
          <a:srgbClr val="BECBD8"/>
        </a:dk1>
        <a:lt1>
          <a:srgbClr val="FFFFFF"/>
        </a:lt1>
        <a:dk2>
          <a:srgbClr val="2B335B"/>
        </a:dk2>
        <a:lt2>
          <a:srgbClr val="FFFFFF"/>
        </a:lt2>
        <a:accent1>
          <a:srgbClr val="0099CC"/>
        </a:accent1>
        <a:accent2>
          <a:srgbClr val="B5DBE3"/>
        </a:accent2>
        <a:accent3>
          <a:srgbClr val="ACADB5"/>
        </a:accent3>
        <a:accent4>
          <a:srgbClr val="DADADA"/>
        </a:accent4>
        <a:accent5>
          <a:srgbClr val="AACAE2"/>
        </a:accent5>
        <a:accent6>
          <a:srgbClr val="A4C6CE"/>
        </a:accent6>
        <a:hlink>
          <a:srgbClr val="FFCC00"/>
        </a:hlink>
        <a:folHlink>
          <a:srgbClr val="58648C"/>
        </a:folHlink>
      </a:clrScheme>
      <a:clrMap bg1="dk2" tx1="lt1" bg2="dk1" tx2="lt2" accent1="accent1" accent2="accent2" accent3="accent3" accent4="accent4" accent5="accent5" accent6="accent6" hlink="hlink" folHlink="folHlink"/>
    </a:extraClrScheme>
    <a:extraClrScheme>
      <a:clrScheme name="Radial 9">
        <a:dk1>
          <a:srgbClr val="3333FF"/>
        </a:dk1>
        <a:lt1>
          <a:srgbClr val="FFFFFF"/>
        </a:lt1>
        <a:dk2>
          <a:srgbClr val="000099"/>
        </a:dk2>
        <a:lt2>
          <a:srgbClr val="FFFFFF"/>
        </a:lt2>
        <a:accent1>
          <a:srgbClr val="339966"/>
        </a:accent1>
        <a:accent2>
          <a:srgbClr val="9999FF"/>
        </a:accent2>
        <a:accent3>
          <a:srgbClr val="AAAACA"/>
        </a:accent3>
        <a:accent4>
          <a:srgbClr val="DADADA"/>
        </a:accent4>
        <a:accent5>
          <a:srgbClr val="ADCAB8"/>
        </a:accent5>
        <a:accent6>
          <a:srgbClr val="8A8AE7"/>
        </a:accent6>
        <a:hlink>
          <a:srgbClr val="FFFF99"/>
        </a:hlink>
        <a:folHlink>
          <a:srgbClr val="17A0D1"/>
        </a:folHlink>
      </a:clrScheme>
      <a:clrMap bg1="dk2" tx1="lt1" bg2="dk1" tx2="lt2" accent1="accent1" accent2="accent2" accent3="accent3" accent4="accent4" accent5="accent5" accent6="accent6" hlink="hlink" folHlink="folHlink"/>
    </a:extraClrScheme>
    <a:extraClrScheme>
      <a:clrScheme name="Radial 10">
        <a:dk1>
          <a:srgbClr val="808000"/>
        </a:dk1>
        <a:lt1>
          <a:srgbClr val="FFFFFF"/>
        </a:lt1>
        <a:dk2>
          <a:srgbClr val="354418"/>
        </a:dk2>
        <a:lt2>
          <a:srgbClr val="FFFFFF"/>
        </a:lt2>
        <a:accent1>
          <a:srgbClr val="60897C"/>
        </a:accent1>
        <a:accent2>
          <a:srgbClr val="99CC00"/>
        </a:accent2>
        <a:accent3>
          <a:srgbClr val="AEB0AB"/>
        </a:accent3>
        <a:accent4>
          <a:srgbClr val="DADADA"/>
        </a:accent4>
        <a:accent5>
          <a:srgbClr val="B6C4BF"/>
        </a:accent5>
        <a:accent6>
          <a:srgbClr val="8AB900"/>
        </a:accent6>
        <a:hlink>
          <a:srgbClr val="CCCC00"/>
        </a:hlink>
        <a:folHlink>
          <a:srgbClr val="6699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Θέμα του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Έγγραφο" ma:contentTypeID="0x0101003A5F9D03AE06C34D94EB904E292A8F05" ma:contentTypeVersion="15" ma:contentTypeDescription="Δημιουργία νέου εγγράφου" ma:contentTypeScope="" ma:versionID="bde8a81f3b2091aadf606cc2883b899c">
  <xsd:schema xmlns:xsd="http://www.w3.org/2001/XMLSchema" xmlns:xs="http://www.w3.org/2001/XMLSchema" xmlns:p="http://schemas.microsoft.com/office/2006/metadata/properties" xmlns:ns2="25c7bb75-024f-4eb1-bda2-0ead487e91ed" xmlns:ns3="10d10d06-7948-4f96-b9d0-f54cab5ba695" targetNamespace="http://schemas.microsoft.com/office/2006/metadata/properties" ma:root="true" ma:fieldsID="e1618518242b216b8c247ba2eee140b0" ns2:_="" ns3:_="">
    <xsd:import namespace="25c7bb75-024f-4eb1-bda2-0ead487e91ed"/>
    <xsd:import namespace="10d10d06-7948-4f96-b9d0-f54cab5ba695"/>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GenerationTime" minOccurs="0"/>
                <xsd:element ref="ns2:MediaServiceEventHashCode" minOccurs="0"/>
                <xsd:element ref="ns2:MediaServiceOCR" minOccurs="0"/>
                <xsd:element ref="ns2:MediaServiceLocation" minOccurs="0"/>
                <xsd:element ref="ns2:lcf76f155ced4ddcb4097134ff3c332f" minOccurs="0"/>
                <xsd:element ref="ns3:TaxCatchAll" minOccurs="0"/>
                <xsd:element ref="ns3:SharedWithUsers" minOccurs="0"/>
                <xsd:element ref="ns3:SharedWithDetail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5c7bb75-024f-4eb1-bda2-0ead487e91e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ternalName="MediaServiceLocation" ma:readOnly="true">
      <xsd:simpleType>
        <xsd:restriction base="dms:Text"/>
      </xsd:simpleType>
    </xsd:element>
    <xsd:element name="lcf76f155ced4ddcb4097134ff3c332f" ma:index="18" nillable="true" ma:taxonomy="true" ma:internalName="lcf76f155ced4ddcb4097134ff3c332f" ma:taxonomyFieldName="MediaServiceImageTags" ma:displayName="Ετικέτες εικόνας" ma:readOnly="false" ma:fieldId="{5cf76f15-5ced-4ddc-b409-7134ff3c332f}" ma:taxonomyMulti="true" ma:sspId="df2828eb-5cbf-48e4-bd3a-96b67d042018"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0d10d06-7948-4f96-b9d0-f54cab5ba695" elementFormDefault="qualified">
    <xsd:import namespace="http://schemas.microsoft.com/office/2006/documentManagement/types"/>
    <xsd:import namespace="http://schemas.microsoft.com/office/infopath/2007/PartnerControls"/>
    <xsd:element name="TaxCatchAll" ma:index="19" nillable="true" ma:displayName="Taxonomy Catch All Column" ma:hidden="true" ma:list="{7c99c749-259c-4a32-a984-4e469aced967}" ma:internalName="TaxCatchAll" ma:showField="CatchAllData" ma:web="10d10d06-7948-4f96-b9d0-f54cab5ba695">
      <xsd:complexType>
        <xsd:complexContent>
          <xsd:extension base="dms:MultiChoiceLookup">
            <xsd:sequence>
              <xsd:element name="Value" type="dms:Lookup" maxOccurs="unbounded" minOccurs="0" nillable="true"/>
            </xsd:sequence>
          </xsd:extension>
        </xsd:complexContent>
      </xsd:complexType>
    </xsd:element>
    <xsd:element name="SharedWithUsers" ma:index="20" nillable="true" ma:displayName="Κοινή χρήση με"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Κοινή χρήση με λεπτομέρειες"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Τύπος περιεχομένου"/>
        <xsd:element ref="dc:title" minOccurs="0" maxOccurs="1" ma:index="4" ma:displayName="Τίτλος"/>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25c7bb75-024f-4eb1-bda2-0ead487e91ed">
      <Terms xmlns="http://schemas.microsoft.com/office/infopath/2007/PartnerControls"/>
    </lcf76f155ced4ddcb4097134ff3c332f>
    <TaxCatchAll xmlns="10d10d06-7948-4f96-b9d0-f54cab5ba695" xsi:nil="true"/>
  </documentManagement>
</p:properties>
</file>

<file path=customXml/itemProps1.xml><?xml version="1.0" encoding="utf-8"?>
<ds:datastoreItem xmlns:ds="http://schemas.openxmlformats.org/officeDocument/2006/customXml" ds:itemID="{C8A5E3DC-4BF6-41F8-9BBF-E5E3AE3E12A6}">
  <ds:schemaRefs>
    <ds:schemaRef ds:uri="http://schemas.microsoft.com/sharepoint/v3/contenttype/forms"/>
  </ds:schemaRefs>
</ds:datastoreItem>
</file>

<file path=customXml/itemProps2.xml><?xml version="1.0" encoding="utf-8"?>
<ds:datastoreItem xmlns:ds="http://schemas.openxmlformats.org/officeDocument/2006/customXml" ds:itemID="{8B56C217-FDD2-4C46-BAF4-DA31BE2AB7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5c7bb75-024f-4eb1-bda2-0ead487e91ed"/>
    <ds:schemaRef ds:uri="10d10d06-7948-4f96-b9d0-f54cab5ba6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55AC094-6295-48B8-9CB0-B6B9C20A240F}">
  <ds:schemaRefs>
    <ds:schemaRef ds:uri="http://schemas.microsoft.com/office/2006/metadata/properties"/>
    <ds:schemaRef ds:uri="http://schemas.microsoft.com/office/infopath/2007/PartnerControls"/>
    <ds:schemaRef ds:uri="25c7bb75-024f-4eb1-bda2-0ead487e91ed"/>
    <ds:schemaRef ds:uri="10d10d06-7948-4f96-b9d0-f54cab5ba695"/>
  </ds:schemaRefs>
</ds:datastoreItem>
</file>

<file path=docProps/app.xml><?xml version="1.0" encoding="utf-8"?>
<Properties xmlns="http://schemas.openxmlformats.org/officeDocument/2006/extended-properties" xmlns:vt="http://schemas.openxmlformats.org/officeDocument/2006/docPropsVTypes">
  <Template>Radial</Template>
  <TotalTime>3760</TotalTime>
  <Words>902</Words>
  <Application>Microsoft Office PowerPoint</Application>
  <PresentationFormat>Προβολή στην οθόνη (4:3)</PresentationFormat>
  <Paragraphs>250</Paragraphs>
  <Slides>26</Slides>
  <Notes>26</Notes>
  <HiddenSlides>0</HiddenSlides>
  <MMClips>0</MMClips>
  <ScaleCrop>false</ScaleCrop>
  <HeadingPairs>
    <vt:vector size="6" baseType="variant">
      <vt:variant>
        <vt:lpstr>Γραμματοσειρές που χρησιμοποιούνται</vt:lpstr>
      </vt:variant>
      <vt:variant>
        <vt:i4>7</vt:i4>
      </vt:variant>
      <vt:variant>
        <vt:lpstr>Θέμα</vt:lpstr>
      </vt:variant>
      <vt:variant>
        <vt:i4>1</vt:i4>
      </vt:variant>
      <vt:variant>
        <vt:lpstr>Τίτλοι διαφανειών</vt:lpstr>
      </vt:variant>
      <vt:variant>
        <vt:i4>26</vt:i4>
      </vt:variant>
    </vt:vector>
  </HeadingPairs>
  <TitlesOfParts>
    <vt:vector size="34" baseType="lpstr">
      <vt:lpstr>Arial</vt:lpstr>
      <vt:lpstr>Arial Black</vt:lpstr>
      <vt:lpstr>Calibri</vt:lpstr>
      <vt:lpstr>Cambria Math</vt:lpstr>
      <vt:lpstr>Century Gothic</vt:lpstr>
      <vt:lpstr>Times New Roman</vt:lpstr>
      <vt:lpstr>Wingdings</vt:lpstr>
      <vt:lpstr>Radial</vt:lpstr>
      <vt:lpstr>Ανάπτυξη παιχνιδιού σε Storytelling πλατφόρμα για μηχανικούς με στόχο την εκπαίδευση και την ανάπτυξη Ευέλικτων (Agile) τεχνικών</vt:lpstr>
      <vt:lpstr>Συνεισφορά της διπλωματικής</vt:lpstr>
      <vt:lpstr>Η συνεισφορά</vt:lpstr>
      <vt:lpstr>Εισαγωγή στο θέμα</vt:lpstr>
      <vt:lpstr>Σοβαρά παιχνίδια</vt:lpstr>
      <vt:lpstr>Η μέθοδος Scrum</vt:lpstr>
      <vt:lpstr>Παρουσίαση του παιχνιδιού</vt:lpstr>
      <vt:lpstr>Ανάπτυξη παιχνιδιού</vt:lpstr>
      <vt:lpstr>Στιγμιότυπα του παιχνιδιού</vt:lpstr>
      <vt:lpstr>Στιγμιότυπα του παιχνιδιού</vt:lpstr>
      <vt:lpstr>Στιγμιότυπα του παιχνιδιού</vt:lpstr>
      <vt:lpstr>Περιγραφή της έρευνας</vt:lpstr>
      <vt:lpstr>Ερευνητικά ερωτήματα</vt:lpstr>
      <vt:lpstr>Ερευνητικά ερωτήματα</vt:lpstr>
      <vt:lpstr>Μεθοδολογία</vt:lpstr>
      <vt:lpstr>Συμμετέχοντες</vt:lpstr>
      <vt:lpstr>Ανάλυση αποτελεσμάτων</vt:lpstr>
      <vt:lpstr>Κέρδος μάθησης</vt:lpstr>
      <vt:lpstr>Ευχρηστία</vt:lpstr>
      <vt:lpstr>Εμπειρία παιχνιδιού</vt:lpstr>
      <vt:lpstr>Εκπαιδευτικό εργαλείο</vt:lpstr>
      <vt:lpstr>Απαντήσεις ερωτημάτων</vt:lpstr>
      <vt:lpstr>Απαντήσεις ερωτημάτων</vt:lpstr>
      <vt:lpstr>Συμπεράσματα</vt:lpstr>
      <vt:lpstr>Συμπεράσματα</vt:lpstr>
      <vt:lpstr>Σας ευχαριστώ!</vt:lpstr>
    </vt:vector>
  </TitlesOfParts>
  <Company>RACTI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Υβριδικό πρωτόκολλο δρομολόγησης για ασύρματα δίκτυα</dc:title>
  <dc:creator>Achilles</dc:creator>
  <cp:lastModifiedBy>ΟΙΚΟΝΟΜΟΠΟΥΛΟΣ ΙΩΑΝΝΗΣ</cp:lastModifiedBy>
  <cp:revision>980</cp:revision>
  <dcterms:created xsi:type="dcterms:W3CDTF">2004-07-16T16:35:59Z</dcterms:created>
  <dcterms:modified xsi:type="dcterms:W3CDTF">2024-10-05T11:41:05Z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0x0101003A5F9D03AE06C34D94EB904E292A8F05</vt:lpwstr>
  </property>
</Properties>
</file>

<file path=docProps/thumbnail.jpeg>
</file>